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63" r:id="rId2"/>
    <p:sldId id="269" r:id="rId3"/>
    <p:sldId id="273" r:id="rId4"/>
    <p:sldId id="274" r:id="rId5"/>
    <p:sldId id="275" r:id="rId6"/>
    <p:sldId id="277" r:id="rId7"/>
    <p:sldId id="276" r:id="rId8"/>
    <p:sldId id="278" r:id="rId9"/>
    <p:sldId id="280" r:id="rId10"/>
    <p:sldId id="279" r:id="rId11"/>
    <p:sldId id="282" r:id="rId12"/>
    <p:sldId id="281" r:id="rId13"/>
    <p:sldId id="285" r:id="rId14"/>
    <p:sldId id="284" r:id="rId15"/>
    <p:sldId id="283" r:id="rId16"/>
    <p:sldId id="287" r:id="rId17"/>
    <p:sldId id="288" r:id="rId18"/>
  </p:sldIdLst>
  <p:sldSz cx="9906000" cy="6858000" type="A4"/>
  <p:notesSz cx="9144000" cy="6858000"/>
  <p:defaultTextStyle>
    <a:defPPr>
      <a:defRPr lang="en-US"/>
    </a:defPPr>
    <a:lvl1pPr algn="l" rtl="0" eaLnBrk="0" fontAlgn="base" hangingPunct="0">
      <a:spcBef>
        <a:spcPct val="0"/>
      </a:spcBef>
      <a:spcAft>
        <a:spcPct val="0"/>
      </a:spcAft>
      <a:defRPr sz="2400" kern="1200">
        <a:solidFill>
          <a:schemeClr val="tx1"/>
        </a:solidFill>
        <a:latin typeface="Arial" pitchFamily="-65" charset="0"/>
        <a:ea typeface="ＭＳ Ｐゴシック" pitchFamily="24" charset="-128"/>
        <a:cs typeface="ＭＳ Ｐゴシック" pitchFamily="24" charset="-128"/>
      </a:defRPr>
    </a:lvl1pPr>
    <a:lvl2pPr marL="457200" algn="l" rtl="0" eaLnBrk="0" fontAlgn="base" hangingPunct="0">
      <a:spcBef>
        <a:spcPct val="0"/>
      </a:spcBef>
      <a:spcAft>
        <a:spcPct val="0"/>
      </a:spcAft>
      <a:defRPr sz="2400" kern="1200">
        <a:solidFill>
          <a:schemeClr val="tx1"/>
        </a:solidFill>
        <a:latin typeface="Arial" pitchFamily="-65" charset="0"/>
        <a:ea typeface="ＭＳ Ｐゴシック" pitchFamily="24" charset="-128"/>
        <a:cs typeface="ＭＳ Ｐゴシック" pitchFamily="24" charset="-128"/>
      </a:defRPr>
    </a:lvl2pPr>
    <a:lvl3pPr marL="914400" algn="l" rtl="0" eaLnBrk="0" fontAlgn="base" hangingPunct="0">
      <a:spcBef>
        <a:spcPct val="0"/>
      </a:spcBef>
      <a:spcAft>
        <a:spcPct val="0"/>
      </a:spcAft>
      <a:defRPr sz="2400" kern="1200">
        <a:solidFill>
          <a:schemeClr val="tx1"/>
        </a:solidFill>
        <a:latin typeface="Arial" pitchFamily="-65" charset="0"/>
        <a:ea typeface="ＭＳ Ｐゴシック" pitchFamily="24" charset="-128"/>
        <a:cs typeface="ＭＳ Ｐゴシック" pitchFamily="24" charset="-128"/>
      </a:defRPr>
    </a:lvl3pPr>
    <a:lvl4pPr marL="1371600" algn="l" rtl="0" eaLnBrk="0" fontAlgn="base" hangingPunct="0">
      <a:spcBef>
        <a:spcPct val="0"/>
      </a:spcBef>
      <a:spcAft>
        <a:spcPct val="0"/>
      </a:spcAft>
      <a:defRPr sz="2400" kern="1200">
        <a:solidFill>
          <a:schemeClr val="tx1"/>
        </a:solidFill>
        <a:latin typeface="Arial" pitchFamily="-65" charset="0"/>
        <a:ea typeface="ＭＳ Ｐゴシック" pitchFamily="24" charset="-128"/>
        <a:cs typeface="ＭＳ Ｐゴシック" pitchFamily="24" charset="-128"/>
      </a:defRPr>
    </a:lvl4pPr>
    <a:lvl5pPr marL="1828800" algn="l" rtl="0" eaLnBrk="0" fontAlgn="base" hangingPunct="0">
      <a:spcBef>
        <a:spcPct val="0"/>
      </a:spcBef>
      <a:spcAft>
        <a:spcPct val="0"/>
      </a:spcAft>
      <a:defRPr sz="2400" kern="1200">
        <a:solidFill>
          <a:schemeClr val="tx1"/>
        </a:solidFill>
        <a:latin typeface="Arial" pitchFamily="-65" charset="0"/>
        <a:ea typeface="ＭＳ Ｐゴシック" pitchFamily="24" charset="-128"/>
        <a:cs typeface="ＭＳ Ｐゴシック" pitchFamily="24" charset="-128"/>
      </a:defRPr>
    </a:lvl5pPr>
    <a:lvl6pPr marL="2286000" algn="l" defTabSz="457200" rtl="0" eaLnBrk="1" latinLnBrk="0" hangingPunct="1">
      <a:defRPr sz="2400" kern="1200">
        <a:solidFill>
          <a:schemeClr val="tx1"/>
        </a:solidFill>
        <a:latin typeface="Arial" pitchFamily="-65" charset="0"/>
        <a:ea typeface="ＭＳ Ｐゴシック" pitchFamily="24" charset="-128"/>
        <a:cs typeface="ＭＳ Ｐゴシック" pitchFamily="24" charset="-128"/>
      </a:defRPr>
    </a:lvl6pPr>
    <a:lvl7pPr marL="2743200" algn="l" defTabSz="457200" rtl="0" eaLnBrk="1" latinLnBrk="0" hangingPunct="1">
      <a:defRPr sz="2400" kern="1200">
        <a:solidFill>
          <a:schemeClr val="tx1"/>
        </a:solidFill>
        <a:latin typeface="Arial" pitchFamily="-65" charset="0"/>
        <a:ea typeface="ＭＳ Ｐゴシック" pitchFamily="24" charset="-128"/>
        <a:cs typeface="ＭＳ Ｐゴシック" pitchFamily="24" charset="-128"/>
      </a:defRPr>
    </a:lvl7pPr>
    <a:lvl8pPr marL="3200400" algn="l" defTabSz="457200" rtl="0" eaLnBrk="1" latinLnBrk="0" hangingPunct="1">
      <a:defRPr sz="2400" kern="1200">
        <a:solidFill>
          <a:schemeClr val="tx1"/>
        </a:solidFill>
        <a:latin typeface="Arial" pitchFamily="-65" charset="0"/>
        <a:ea typeface="ＭＳ Ｐゴシック" pitchFamily="24" charset="-128"/>
        <a:cs typeface="ＭＳ Ｐゴシック" pitchFamily="24" charset="-128"/>
      </a:defRPr>
    </a:lvl8pPr>
    <a:lvl9pPr marL="3657600" algn="l" defTabSz="457200" rtl="0" eaLnBrk="1" latinLnBrk="0" hangingPunct="1">
      <a:defRPr sz="2400" kern="1200">
        <a:solidFill>
          <a:schemeClr val="tx1"/>
        </a:solidFill>
        <a:latin typeface="Arial" pitchFamily="-65" charset="0"/>
        <a:ea typeface="ＭＳ Ｐゴシック" pitchFamily="24" charset="-128"/>
        <a:cs typeface="ＭＳ Ｐゴシック" pitchFamily="2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93"/>
    <a:srgbClr val="00A09D"/>
    <a:srgbClr val="003480"/>
    <a:srgbClr val="3B7D7D"/>
    <a:srgbClr val="850F08"/>
    <a:srgbClr val="8C1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45" autoAdjust="0"/>
    <p:restoredTop sz="97310" autoAdjust="0"/>
  </p:normalViewPr>
  <p:slideViewPr>
    <p:cSldViewPr showGuides="1">
      <p:cViewPr varScale="1">
        <p:scale>
          <a:sx n="107" d="100"/>
          <a:sy n="107" d="100"/>
        </p:scale>
        <p:origin x="-1002" y="-17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F26AEC45-FECC-4ADB-9005-E6D045716799}" type="datetimeFigureOut">
              <a:rPr lang="en-AU" smtClean="0"/>
              <a:t>31/07/2012</a:t>
            </a:fld>
            <a:endParaRPr lang="en-AU"/>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2FE4282-FF73-4708-9A9A-320A03D3B7CC}" type="slidenum">
              <a:rPr lang="en-AU" smtClean="0"/>
              <a:t>‹#›</a:t>
            </a:fld>
            <a:endParaRPr lang="en-AU"/>
          </a:p>
        </p:txBody>
      </p:sp>
    </p:spTree>
    <p:extLst>
      <p:ext uri="{BB962C8B-B14F-4D97-AF65-F5344CB8AC3E}">
        <p14:creationId xmlns:p14="http://schemas.microsoft.com/office/powerpoint/2010/main" val="2603916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 is important to look after heart health, especially as we age.</a:t>
            </a:r>
          </a:p>
          <a:p>
            <a:r>
              <a:rPr lang="en-AU" dirty="0" smtClean="0"/>
              <a:t>There are a number of ways we can do this:</a:t>
            </a:r>
          </a:p>
          <a:p>
            <a:r>
              <a:rPr lang="en-AU" dirty="0" smtClean="0"/>
              <a:t>-maintain a </a:t>
            </a:r>
            <a:r>
              <a:rPr lang="en-AU" b="1" dirty="0" smtClean="0"/>
              <a:t>healthy diet</a:t>
            </a:r>
            <a:r>
              <a:rPr lang="en-AU" dirty="0" smtClean="0"/>
              <a:t> and a </a:t>
            </a:r>
            <a:r>
              <a:rPr lang="en-AU" b="1" dirty="0" smtClean="0"/>
              <a:t>healthy weight</a:t>
            </a:r>
            <a:r>
              <a:rPr lang="en-AU" dirty="0" smtClean="0"/>
              <a:t> </a:t>
            </a:r>
          </a:p>
          <a:p>
            <a:r>
              <a:rPr lang="en-AU" dirty="0" smtClean="0"/>
              <a:t>-being </a:t>
            </a:r>
            <a:r>
              <a:rPr lang="en-AU" b="1" dirty="0" smtClean="0"/>
              <a:t>physically active</a:t>
            </a:r>
            <a:r>
              <a:rPr lang="en-AU" dirty="0" smtClean="0"/>
              <a:t>: get some regular exercise! </a:t>
            </a:r>
          </a:p>
          <a:p>
            <a:r>
              <a:rPr lang="en-AU" dirty="0" smtClean="0"/>
              <a:t>-monitor and maintain healthy blood </a:t>
            </a:r>
            <a:r>
              <a:rPr lang="en-AU" b="1" dirty="0" smtClean="0"/>
              <a:t>cholesterol</a:t>
            </a:r>
            <a:r>
              <a:rPr lang="en-AU" dirty="0" smtClean="0"/>
              <a:t> and blood pressure </a:t>
            </a:r>
          </a:p>
          <a:p>
            <a:r>
              <a:rPr lang="en-AU" dirty="0" smtClean="0"/>
              <a:t>-not smoking </a:t>
            </a:r>
          </a:p>
          <a:p>
            <a:endParaRPr lang="en-AU" dirty="0"/>
          </a:p>
        </p:txBody>
      </p:sp>
      <p:sp>
        <p:nvSpPr>
          <p:cNvPr id="4" name="Slide Number Placeholder 3"/>
          <p:cNvSpPr>
            <a:spLocks noGrp="1"/>
          </p:cNvSpPr>
          <p:nvPr>
            <p:ph type="sldNum" sz="quarter" idx="10"/>
          </p:nvPr>
        </p:nvSpPr>
        <p:spPr/>
        <p:txBody>
          <a:bodyPr/>
          <a:lstStyle/>
          <a:p>
            <a:fld id="{82FE4282-FF73-4708-9A9A-320A03D3B7CC}" type="slidenum">
              <a:rPr lang="en-AU" smtClean="0"/>
              <a:t>3</a:t>
            </a:fld>
            <a:endParaRPr lang="en-AU"/>
          </a:p>
        </p:txBody>
      </p:sp>
    </p:spTree>
    <p:extLst>
      <p:ext uri="{BB962C8B-B14F-4D97-AF65-F5344CB8AC3E}">
        <p14:creationId xmlns:p14="http://schemas.microsoft.com/office/powerpoint/2010/main" val="2460563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Plant sterols have a similar structure to cholesterol (but are mainly unabsorbed in the gut)</a:t>
            </a:r>
          </a:p>
          <a:p>
            <a:r>
              <a:rPr lang="en-AU" dirty="0" smtClean="0"/>
              <a:t>They compete with cholesterol for absorption in the body</a:t>
            </a:r>
          </a:p>
          <a:p>
            <a:r>
              <a:rPr lang="en-AU" dirty="0" smtClean="0"/>
              <a:t>This results in less cholesterol absorbed and more passes out of the body</a:t>
            </a:r>
          </a:p>
          <a:p>
            <a:r>
              <a:rPr lang="en-AU" dirty="0" smtClean="0"/>
              <a:t>	= lower total cholesterol, including LDL cholesterol, with little impact on HDL cholesterol</a:t>
            </a:r>
          </a:p>
          <a:p>
            <a:endParaRPr lang="en-AU" dirty="0"/>
          </a:p>
        </p:txBody>
      </p:sp>
      <p:sp>
        <p:nvSpPr>
          <p:cNvPr id="4" name="Slide Number Placeholder 3"/>
          <p:cNvSpPr>
            <a:spLocks noGrp="1"/>
          </p:cNvSpPr>
          <p:nvPr>
            <p:ph type="sldNum" sz="quarter" idx="10"/>
          </p:nvPr>
        </p:nvSpPr>
        <p:spPr/>
        <p:txBody>
          <a:bodyPr/>
          <a:lstStyle/>
          <a:p>
            <a:fld id="{82FE4282-FF73-4708-9A9A-320A03D3B7CC}" type="slidenum">
              <a:rPr lang="en-AU" smtClean="0"/>
              <a:t>12</a:t>
            </a:fld>
            <a:endParaRPr lang="en-AU"/>
          </a:p>
        </p:txBody>
      </p:sp>
    </p:spTree>
    <p:extLst>
      <p:ext uri="{BB962C8B-B14F-4D97-AF65-F5344CB8AC3E}">
        <p14:creationId xmlns:p14="http://schemas.microsoft.com/office/powerpoint/2010/main" val="3164503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Heart Foundation of Australia recommends a daily intake of 2-3grams of plant sterols to effectively lower cholesterol</a:t>
            </a:r>
          </a:p>
          <a:p>
            <a:r>
              <a:rPr lang="en-AU" dirty="0" smtClean="0"/>
              <a:t>This can be achieved from plant sterol fortified-foods such as low fat milk</a:t>
            </a:r>
          </a:p>
          <a:p>
            <a:r>
              <a:rPr lang="en-AU" dirty="0" smtClean="0"/>
              <a:t>For example, each 250ml serve of </a:t>
            </a:r>
            <a:r>
              <a:rPr lang="en-AU" dirty="0" err="1" smtClean="0"/>
              <a:t>Pura</a:t>
            </a:r>
            <a:r>
              <a:rPr lang="en-AU" dirty="0" smtClean="0"/>
              <a:t> Heart Active contains 0.8g of plant sterols. </a:t>
            </a:r>
          </a:p>
          <a:p>
            <a:r>
              <a:rPr lang="en-AU" dirty="0" smtClean="0"/>
              <a:t>Consuming this 2-3 times a day would meet the Heart Foundation of Australia’s recommendation.</a:t>
            </a:r>
          </a:p>
          <a:p>
            <a:r>
              <a:rPr lang="en-AU" dirty="0" smtClean="0"/>
              <a:t>Consuming in excess of 3 grams per day is not thought to give additional benefit</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82FE4282-FF73-4708-9A9A-320A03D3B7CC}" type="slidenum">
              <a:rPr lang="en-AU" smtClean="0"/>
              <a:t>14</a:t>
            </a:fld>
            <a:endParaRPr lang="en-AU"/>
          </a:p>
        </p:txBody>
      </p:sp>
    </p:spTree>
    <p:extLst>
      <p:ext uri="{BB962C8B-B14F-4D97-AF65-F5344CB8AC3E}">
        <p14:creationId xmlns:p14="http://schemas.microsoft.com/office/powerpoint/2010/main" val="371799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National Health and Medical Research Council (NHMRC) Guide:</a:t>
            </a:r>
          </a:p>
          <a:p>
            <a:r>
              <a:rPr lang="en-AU" dirty="0" smtClean="0"/>
              <a:t>Eat plenty of vegetables, fruits and legumes (dried peas, dried beans and lentils) and grain based foods such as wholegrain or wholemeal bread, pasta (preferably wholemeal), rice (preferably brown), noodles and grains. </a:t>
            </a:r>
          </a:p>
          <a:p>
            <a:endParaRPr lang="en-AU" dirty="0" smtClean="0"/>
          </a:p>
          <a:p>
            <a:r>
              <a:rPr lang="en-AU" dirty="0" smtClean="0"/>
              <a:t>Eat moderate amounts of lean meats, skinless poultry, fish and choose reduced or low fat dairy products; and  </a:t>
            </a:r>
          </a:p>
          <a:p>
            <a:endParaRPr lang="en-AU" dirty="0" smtClean="0"/>
          </a:p>
          <a:p>
            <a:r>
              <a:rPr lang="en-AU" dirty="0" smtClean="0"/>
              <a:t>Eat moderate amounts of polyunsaturated or monounsaturated oils and fats (more about this later)</a:t>
            </a:r>
          </a:p>
          <a:p>
            <a:endParaRPr lang="en-AU" dirty="0"/>
          </a:p>
        </p:txBody>
      </p:sp>
      <p:sp>
        <p:nvSpPr>
          <p:cNvPr id="4" name="Slide Number Placeholder 3"/>
          <p:cNvSpPr>
            <a:spLocks noGrp="1"/>
          </p:cNvSpPr>
          <p:nvPr>
            <p:ph type="sldNum" sz="quarter" idx="10"/>
          </p:nvPr>
        </p:nvSpPr>
        <p:spPr/>
        <p:txBody>
          <a:bodyPr/>
          <a:lstStyle/>
          <a:p>
            <a:fld id="{82FE4282-FF73-4708-9A9A-320A03D3B7CC}" type="slidenum">
              <a:rPr lang="en-AU" smtClean="0"/>
              <a:t>4</a:t>
            </a:fld>
            <a:endParaRPr lang="en-AU"/>
          </a:p>
        </p:txBody>
      </p:sp>
    </p:spTree>
    <p:extLst>
      <p:ext uri="{BB962C8B-B14F-4D97-AF65-F5344CB8AC3E}">
        <p14:creationId xmlns:p14="http://schemas.microsoft.com/office/powerpoint/2010/main" val="369612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Maintaining a healthy weight is important for your health.</a:t>
            </a:r>
          </a:p>
          <a:p>
            <a:r>
              <a:rPr lang="en-AU" sz="1200" dirty="0" smtClean="0"/>
              <a:t>Regular exercise and a healthy diet can help to achieve this.</a:t>
            </a:r>
          </a:p>
          <a:p>
            <a:r>
              <a:rPr lang="en-AU" sz="1200" dirty="0" smtClean="0"/>
              <a:t>You can check your weight using:</a:t>
            </a:r>
          </a:p>
          <a:p>
            <a:r>
              <a:rPr lang="en-AU" sz="1200" dirty="0" smtClean="0"/>
              <a:t>	1. BMI (body mass index)= </a:t>
            </a:r>
            <a:r>
              <a:rPr lang="en-AU" dirty="0" smtClean="0"/>
              <a:t>weight (kg)/height(m</a:t>
            </a:r>
            <a:r>
              <a:rPr lang="en-AU" baseline="30000" dirty="0" smtClean="0"/>
              <a:t>2</a:t>
            </a:r>
            <a:r>
              <a:rPr lang="en-AU" dirty="0" smtClean="0"/>
              <a:t>)</a:t>
            </a:r>
          </a:p>
          <a:p>
            <a:r>
              <a:rPr lang="en-AU" sz="1200" dirty="0" smtClean="0"/>
              <a:t>	</a:t>
            </a:r>
            <a:r>
              <a:rPr lang="en-AU" sz="900" dirty="0" smtClean="0"/>
              <a:t>BMI 20-25kg/m</a:t>
            </a:r>
            <a:r>
              <a:rPr lang="en-AU" sz="900" baseline="30000" dirty="0" smtClean="0"/>
              <a:t>2</a:t>
            </a:r>
            <a:r>
              <a:rPr lang="en-AU" sz="900" dirty="0" smtClean="0"/>
              <a:t> is considered a healthy weight</a:t>
            </a:r>
          </a:p>
          <a:p>
            <a:r>
              <a:rPr lang="en-AU" sz="1200" dirty="0" smtClean="0"/>
              <a:t>	2. Waist circumference </a:t>
            </a:r>
          </a:p>
          <a:p>
            <a:r>
              <a:rPr lang="en-AU" sz="1200" dirty="0" smtClean="0"/>
              <a:t>	</a:t>
            </a:r>
            <a:r>
              <a:rPr lang="en-AU" sz="900" dirty="0" smtClean="0"/>
              <a:t>(&lt;94cm for a male, &lt;80cm for females)</a:t>
            </a:r>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82FE4282-FF73-4708-9A9A-320A03D3B7CC}" type="slidenum">
              <a:rPr lang="en-AU" smtClean="0"/>
              <a:t>5</a:t>
            </a:fld>
            <a:endParaRPr lang="en-AU"/>
          </a:p>
        </p:txBody>
      </p:sp>
    </p:spTree>
    <p:extLst>
      <p:ext uri="{BB962C8B-B14F-4D97-AF65-F5344CB8AC3E}">
        <p14:creationId xmlns:p14="http://schemas.microsoft.com/office/powerpoint/2010/main" val="1281002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Aim for at least 30 minutes of activity most days of the week.</a:t>
            </a:r>
          </a:p>
          <a:p>
            <a:r>
              <a:rPr lang="en-AU" dirty="0" smtClean="0"/>
              <a:t>Start gently and build up slowly.</a:t>
            </a:r>
          </a:p>
          <a:p>
            <a:r>
              <a:rPr lang="en-AU" dirty="0" smtClean="0"/>
              <a:t>Increase your incidental activity (take the stairs).</a:t>
            </a:r>
          </a:p>
          <a:p>
            <a:r>
              <a:rPr lang="en-AU" dirty="0" smtClean="0"/>
              <a:t>Choose an exercise that suits you and that you enjoy. </a:t>
            </a:r>
          </a:p>
          <a:p>
            <a:r>
              <a:rPr lang="en-AU" dirty="0" err="1" smtClean="0"/>
              <a:t>Eg</a:t>
            </a:r>
            <a:r>
              <a:rPr lang="en-AU" dirty="0" smtClean="0"/>
              <a:t>. walking the dog, cycling, gardening, dancing, a hit of golf </a:t>
            </a:r>
            <a:r>
              <a:rPr lang="en-AU" dirty="0" err="1" smtClean="0"/>
              <a:t>etc</a:t>
            </a:r>
            <a:endParaRPr lang="en-AU" dirty="0" smtClean="0"/>
          </a:p>
          <a:p>
            <a:endParaRPr lang="en-AU" dirty="0"/>
          </a:p>
        </p:txBody>
      </p:sp>
      <p:sp>
        <p:nvSpPr>
          <p:cNvPr id="4" name="Slide Number Placeholder 3"/>
          <p:cNvSpPr>
            <a:spLocks noGrp="1"/>
          </p:cNvSpPr>
          <p:nvPr>
            <p:ph type="sldNum" sz="quarter" idx="10"/>
          </p:nvPr>
        </p:nvSpPr>
        <p:spPr/>
        <p:txBody>
          <a:bodyPr/>
          <a:lstStyle/>
          <a:p>
            <a:fld id="{82FE4282-FF73-4708-9A9A-320A03D3B7CC}" type="slidenum">
              <a:rPr lang="en-AU" smtClean="0"/>
              <a:t>6</a:t>
            </a:fld>
            <a:endParaRPr lang="en-AU"/>
          </a:p>
        </p:txBody>
      </p:sp>
    </p:spTree>
    <p:extLst>
      <p:ext uri="{BB962C8B-B14F-4D97-AF65-F5344CB8AC3E}">
        <p14:creationId xmlns:p14="http://schemas.microsoft.com/office/powerpoint/2010/main" val="1000276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Cholesterol is a fatty substance </a:t>
            </a:r>
          </a:p>
          <a:p>
            <a:r>
              <a:rPr lang="en-AU" dirty="0" smtClean="0"/>
              <a:t>It’s essential in the body </a:t>
            </a:r>
          </a:p>
          <a:p>
            <a:r>
              <a:rPr lang="en-AU" dirty="0" smtClean="0"/>
              <a:t>It is important for cell wall structure and hormones in the body.</a:t>
            </a:r>
          </a:p>
          <a:p>
            <a:r>
              <a:rPr lang="en-AU" dirty="0" smtClean="0"/>
              <a:t>Cholesterol is found in the diet and produced by the body (in the liver)</a:t>
            </a:r>
          </a:p>
          <a:p>
            <a:r>
              <a:rPr lang="en-AU" dirty="0" smtClean="0"/>
              <a:t>Too much cholesterol can become a problem…</a:t>
            </a:r>
          </a:p>
          <a:p>
            <a:r>
              <a:rPr lang="en-AU" dirty="0" smtClean="0"/>
              <a:t>2 types</a:t>
            </a:r>
          </a:p>
          <a:p>
            <a:r>
              <a:rPr lang="en-AU" dirty="0" smtClean="0"/>
              <a:t>HDL “good” cholesterol</a:t>
            </a:r>
          </a:p>
          <a:p>
            <a:r>
              <a:rPr lang="en-AU" dirty="0" smtClean="0"/>
              <a:t>LDL cholesterol</a:t>
            </a:r>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82FE4282-FF73-4708-9A9A-320A03D3B7CC}" type="slidenum">
              <a:rPr lang="en-AU" smtClean="0"/>
              <a:t>7</a:t>
            </a:fld>
            <a:endParaRPr lang="en-AU"/>
          </a:p>
        </p:txBody>
      </p:sp>
    </p:spTree>
    <p:extLst>
      <p:ext uri="{BB962C8B-B14F-4D97-AF65-F5344CB8AC3E}">
        <p14:creationId xmlns:p14="http://schemas.microsoft.com/office/powerpoint/2010/main" val="2962716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These values represent lower targets for those with other risk factors</a:t>
            </a:r>
          </a:p>
          <a:p>
            <a:endParaRPr lang="en-AU" dirty="0"/>
          </a:p>
        </p:txBody>
      </p:sp>
      <p:sp>
        <p:nvSpPr>
          <p:cNvPr id="4" name="Slide Number Placeholder 3"/>
          <p:cNvSpPr>
            <a:spLocks noGrp="1"/>
          </p:cNvSpPr>
          <p:nvPr>
            <p:ph type="sldNum" sz="quarter" idx="10"/>
          </p:nvPr>
        </p:nvSpPr>
        <p:spPr/>
        <p:txBody>
          <a:bodyPr/>
          <a:lstStyle/>
          <a:p>
            <a:fld id="{82FE4282-FF73-4708-9A9A-320A03D3B7CC}" type="slidenum">
              <a:rPr lang="en-AU" smtClean="0"/>
              <a:t>8</a:t>
            </a:fld>
            <a:endParaRPr lang="en-AU"/>
          </a:p>
        </p:txBody>
      </p:sp>
    </p:spTree>
    <p:extLst>
      <p:ext uri="{BB962C8B-B14F-4D97-AF65-F5344CB8AC3E}">
        <p14:creationId xmlns:p14="http://schemas.microsoft.com/office/powerpoint/2010/main" val="707359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Type of fat: saturated versus unsaturated</a:t>
            </a:r>
          </a:p>
          <a:p>
            <a:r>
              <a:rPr lang="en-AU" dirty="0" smtClean="0"/>
              <a:t>Fibre (oats, barley, legumes, fruits and vegetables and </a:t>
            </a:r>
            <a:r>
              <a:rPr lang="en-AU" dirty="0" err="1" smtClean="0"/>
              <a:t>wholegrains</a:t>
            </a:r>
            <a:r>
              <a:rPr lang="en-AU" dirty="0" smtClean="0"/>
              <a:t>)</a:t>
            </a:r>
          </a:p>
          <a:p>
            <a:r>
              <a:rPr lang="en-AU" dirty="0" smtClean="0"/>
              <a:t>Plant sterols</a:t>
            </a:r>
          </a:p>
          <a:p>
            <a:r>
              <a:rPr lang="en-AU" dirty="0" smtClean="0"/>
              <a:t>	</a:t>
            </a:r>
          </a:p>
          <a:p>
            <a:r>
              <a:rPr lang="en-AU" dirty="0" smtClean="0"/>
              <a:t>(Dietary cholesterol plays a less important role that the type of fat)</a:t>
            </a:r>
          </a:p>
          <a:p>
            <a:endParaRPr lang="en-AU" sz="1400" dirty="0" smtClean="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82FE4282-FF73-4708-9A9A-320A03D3B7CC}" type="slidenum">
              <a:rPr lang="en-AU" smtClean="0"/>
              <a:t>9</a:t>
            </a:fld>
            <a:endParaRPr lang="en-AU"/>
          </a:p>
        </p:txBody>
      </p:sp>
    </p:spTree>
    <p:extLst>
      <p:ext uri="{BB962C8B-B14F-4D97-AF65-F5344CB8AC3E}">
        <p14:creationId xmlns:p14="http://schemas.microsoft.com/office/powerpoint/2010/main" val="3299252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b="1" dirty="0" smtClean="0"/>
              <a:t>Choose more unsaturated fats</a:t>
            </a:r>
            <a:r>
              <a:rPr lang="en-AU" sz="1000" dirty="0" smtClean="0"/>
              <a:t> (mono and poly-unsaturated) to help decrease cholesterol. These foods include:</a:t>
            </a:r>
          </a:p>
          <a:p>
            <a:pPr lvl="1"/>
            <a:r>
              <a:rPr lang="en-AU" dirty="0" smtClean="0"/>
              <a:t>Canola, olive, sunflower, safflower, soybean oils / seeds </a:t>
            </a:r>
          </a:p>
          <a:p>
            <a:pPr lvl="1"/>
            <a:r>
              <a:rPr lang="en-AU" dirty="0" smtClean="0"/>
              <a:t>Nuts and avocado</a:t>
            </a:r>
          </a:p>
          <a:p>
            <a:pPr lvl="1"/>
            <a:r>
              <a:rPr lang="en-AU" dirty="0" smtClean="0"/>
              <a:t>Oily fish</a:t>
            </a:r>
          </a:p>
          <a:p>
            <a:pPr lvl="1"/>
            <a:endParaRPr lang="en-AU" dirty="0" smtClean="0"/>
          </a:p>
          <a:p>
            <a:pPr lvl="1"/>
            <a:r>
              <a:rPr lang="en-AU" b="1" dirty="0" smtClean="0"/>
              <a:t>Reduce Saturated fats</a:t>
            </a:r>
            <a:r>
              <a:rPr lang="en-AU" dirty="0" smtClean="0"/>
              <a:t> and </a:t>
            </a:r>
            <a:r>
              <a:rPr lang="en-AU" b="1" dirty="0" smtClean="0"/>
              <a:t>trans fats</a:t>
            </a:r>
            <a:r>
              <a:rPr lang="en-AU" dirty="0" smtClean="0"/>
              <a:t> as they can contribute to increasing cholesterol. To limit these:</a:t>
            </a:r>
          </a:p>
          <a:p>
            <a:pPr lvl="1"/>
            <a:r>
              <a:rPr lang="en-AU" dirty="0" smtClean="0"/>
              <a:t>Choose lean meats and limit fatty meats</a:t>
            </a:r>
          </a:p>
          <a:p>
            <a:pPr lvl="1"/>
            <a:r>
              <a:rPr lang="en-AU" dirty="0" smtClean="0"/>
              <a:t>Use low and reduced fat dairy products</a:t>
            </a:r>
          </a:p>
          <a:p>
            <a:pPr lvl="1"/>
            <a:r>
              <a:rPr lang="en-AU" dirty="0" smtClean="0"/>
              <a:t>Limit take-away foods such as pastries, pies, pizza and fried foods</a:t>
            </a:r>
          </a:p>
          <a:p>
            <a:pPr lvl="1"/>
            <a:r>
              <a:rPr lang="en-AU" dirty="0" smtClean="0"/>
              <a:t>Limit snack foods such as chips, cakes, chocolates and biscuits</a:t>
            </a:r>
          </a:p>
          <a:p>
            <a:endParaRPr lang="en-AU" dirty="0"/>
          </a:p>
        </p:txBody>
      </p:sp>
      <p:sp>
        <p:nvSpPr>
          <p:cNvPr id="4" name="Slide Number Placeholder 3"/>
          <p:cNvSpPr>
            <a:spLocks noGrp="1"/>
          </p:cNvSpPr>
          <p:nvPr>
            <p:ph type="sldNum" sz="quarter" idx="10"/>
          </p:nvPr>
        </p:nvSpPr>
        <p:spPr/>
        <p:txBody>
          <a:bodyPr/>
          <a:lstStyle/>
          <a:p>
            <a:fld id="{82FE4282-FF73-4708-9A9A-320A03D3B7CC}" type="slidenum">
              <a:rPr lang="en-AU" smtClean="0"/>
              <a:t>10</a:t>
            </a:fld>
            <a:endParaRPr lang="en-AU"/>
          </a:p>
        </p:txBody>
      </p:sp>
    </p:spTree>
    <p:extLst>
      <p:ext uri="{BB962C8B-B14F-4D97-AF65-F5344CB8AC3E}">
        <p14:creationId xmlns:p14="http://schemas.microsoft.com/office/powerpoint/2010/main" val="1826977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Occur naturally in plant foods such as nuts, seeds, legumes, fruits and vegetables</a:t>
            </a:r>
          </a:p>
          <a:p>
            <a:r>
              <a:rPr lang="en-AU" dirty="0" smtClean="0"/>
              <a:t>Typical diet contains 160-400mg/day</a:t>
            </a:r>
          </a:p>
          <a:p>
            <a:r>
              <a:rPr lang="en-AU" dirty="0" smtClean="0"/>
              <a:t>Complete with cholesterol for absorption in the body</a:t>
            </a:r>
          </a:p>
          <a:p>
            <a:r>
              <a:rPr lang="en-AU" dirty="0" smtClean="0"/>
              <a:t>Consuming 2-3g/day can result in less cholesterol, particularly LDL cholesterol, absorbed in the body</a:t>
            </a:r>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82FE4282-FF73-4708-9A9A-320A03D3B7CC}" type="slidenum">
              <a:rPr lang="en-AU" smtClean="0"/>
              <a:t>11</a:t>
            </a:fld>
            <a:endParaRPr lang="en-AU"/>
          </a:p>
        </p:txBody>
      </p:sp>
    </p:spTree>
    <p:extLst>
      <p:ext uri="{BB962C8B-B14F-4D97-AF65-F5344CB8AC3E}">
        <p14:creationId xmlns:p14="http://schemas.microsoft.com/office/powerpoint/2010/main" val="2022494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C15ABF5-AC1F-3644-9B07-081522C89DF6}" type="slidenum">
              <a:rPr lang="en-US"/>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52400"/>
            <a:ext cx="9952251" cy="7035799"/>
          </a:xfrm>
          <a:prstGeom prst="rect">
            <a:avLst/>
          </a:prstGeom>
        </p:spPr>
      </p:pic>
      <p:sp>
        <p:nvSpPr>
          <p:cNvPr id="9" name="Rectangle 6"/>
          <p:cNvSpPr txBox="1">
            <a:spLocks noChangeArrowheads="1"/>
          </p:cNvSpPr>
          <p:nvPr userDrawn="1"/>
        </p:nvSpPr>
        <p:spPr bwMode="auto">
          <a:xfrm>
            <a:off x="7617296" y="6400800"/>
            <a:ext cx="206375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65" charset="0"/>
                <a:ea typeface="ＭＳ Ｐゴシック" pitchFamily="24" charset="-128"/>
                <a:cs typeface="ＭＳ Ｐゴシック" pitchFamily="24" charset="-128"/>
              </a:defRPr>
            </a:lvl1pPr>
            <a:lvl2pPr marL="457200" algn="l" rtl="0" eaLnBrk="0" fontAlgn="base" hangingPunct="0">
              <a:spcBef>
                <a:spcPct val="0"/>
              </a:spcBef>
              <a:spcAft>
                <a:spcPct val="0"/>
              </a:spcAft>
              <a:defRPr sz="2400" kern="1200">
                <a:solidFill>
                  <a:schemeClr val="tx1"/>
                </a:solidFill>
                <a:latin typeface="Arial" pitchFamily="-65" charset="0"/>
                <a:ea typeface="ＭＳ Ｐゴシック" pitchFamily="24" charset="-128"/>
                <a:cs typeface="ＭＳ Ｐゴシック" pitchFamily="24" charset="-128"/>
              </a:defRPr>
            </a:lvl2pPr>
            <a:lvl3pPr marL="914400" algn="l" rtl="0" eaLnBrk="0" fontAlgn="base" hangingPunct="0">
              <a:spcBef>
                <a:spcPct val="0"/>
              </a:spcBef>
              <a:spcAft>
                <a:spcPct val="0"/>
              </a:spcAft>
              <a:defRPr sz="2400" kern="1200">
                <a:solidFill>
                  <a:schemeClr val="tx1"/>
                </a:solidFill>
                <a:latin typeface="Arial" pitchFamily="-65" charset="0"/>
                <a:ea typeface="ＭＳ Ｐゴシック" pitchFamily="24" charset="-128"/>
                <a:cs typeface="ＭＳ Ｐゴシック" pitchFamily="24" charset="-128"/>
              </a:defRPr>
            </a:lvl3pPr>
            <a:lvl4pPr marL="1371600" algn="l" rtl="0" eaLnBrk="0" fontAlgn="base" hangingPunct="0">
              <a:spcBef>
                <a:spcPct val="0"/>
              </a:spcBef>
              <a:spcAft>
                <a:spcPct val="0"/>
              </a:spcAft>
              <a:defRPr sz="2400" kern="1200">
                <a:solidFill>
                  <a:schemeClr val="tx1"/>
                </a:solidFill>
                <a:latin typeface="Arial" pitchFamily="-65" charset="0"/>
                <a:ea typeface="ＭＳ Ｐゴシック" pitchFamily="24" charset="-128"/>
                <a:cs typeface="ＭＳ Ｐゴシック" pitchFamily="24" charset="-128"/>
              </a:defRPr>
            </a:lvl4pPr>
            <a:lvl5pPr marL="1828800" algn="l" rtl="0" eaLnBrk="0" fontAlgn="base" hangingPunct="0">
              <a:spcBef>
                <a:spcPct val="0"/>
              </a:spcBef>
              <a:spcAft>
                <a:spcPct val="0"/>
              </a:spcAft>
              <a:defRPr sz="2400" kern="1200">
                <a:solidFill>
                  <a:schemeClr val="tx1"/>
                </a:solidFill>
                <a:latin typeface="Arial" pitchFamily="-65" charset="0"/>
                <a:ea typeface="ＭＳ Ｐゴシック" pitchFamily="24" charset="-128"/>
                <a:cs typeface="ＭＳ Ｐゴシック" pitchFamily="24" charset="-128"/>
              </a:defRPr>
            </a:lvl5pPr>
            <a:lvl6pPr marL="2286000" algn="l" defTabSz="457200" rtl="0" eaLnBrk="1" latinLnBrk="0" hangingPunct="1">
              <a:defRPr sz="2400" kern="1200">
                <a:solidFill>
                  <a:schemeClr val="tx1"/>
                </a:solidFill>
                <a:latin typeface="Arial" pitchFamily="-65" charset="0"/>
                <a:ea typeface="ＭＳ Ｐゴシック" pitchFamily="24" charset="-128"/>
                <a:cs typeface="ＭＳ Ｐゴシック" pitchFamily="24" charset="-128"/>
              </a:defRPr>
            </a:lvl6pPr>
            <a:lvl7pPr marL="2743200" algn="l" defTabSz="457200" rtl="0" eaLnBrk="1" latinLnBrk="0" hangingPunct="1">
              <a:defRPr sz="2400" kern="1200">
                <a:solidFill>
                  <a:schemeClr val="tx1"/>
                </a:solidFill>
                <a:latin typeface="Arial" pitchFamily="-65" charset="0"/>
                <a:ea typeface="ＭＳ Ｐゴシック" pitchFamily="24" charset="-128"/>
                <a:cs typeface="ＭＳ Ｐゴシック" pitchFamily="24" charset="-128"/>
              </a:defRPr>
            </a:lvl7pPr>
            <a:lvl8pPr marL="3200400" algn="l" defTabSz="457200" rtl="0" eaLnBrk="1" latinLnBrk="0" hangingPunct="1">
              <a:defRPr sz="2400" kern="1200">
                <a:solidFill>
                  <a:schemeClr val="tx1"/>
                </a:solidFill>
                <a:latin typeface="Arial" pitchFamily="-65" charset="0"/>
                <a:ea typeface="ＭＳ Ｐゴシック" pitchFamily="24" charset="-128"/>
                <a:cs typeface="ＭＳ Ｐゴシック" pitchFamily="24" charset="-128"/>
              </a:defRPr>
            </a:lvl8pPr>
            <a:lvl9pPr marL="3657600" algn="l" defTabSz="457200" rtl="0" eaLnBrk="1" latinLnBrk="0" hangingPunct="1">
              <a:defRPr sz="2400" kern="1200">
                <a:solidFill>
                  <a:schemeClr val="tx1"/>
                </a:solidFill>
                <a:latin typeface="Arial" pitchFamily="-65" charset="0"/>
                <a:ea typeface="ＭＳ Ｐゴシック" pitchFamily="24" charset="-128"/>
                <a:cs typeface="ＭＳ Ｐゴシック" pitchFamily="24" charset="-128"/>
              </a:defRPr>
            </a:lvl9pPr>
          </a:lstStyle>
          <a:p>
            <a:fld id="{93CB4038-5A9A-7D41-A688-1396D499D5E3}" type="slidenum">
              <a:rPr lang="en-US" smtClean="0">
                <a:solidFill>
                  <a:schemeClr val="bg1">
                    <a:lumMod val="65000"/>
                  </a:schemeClr>
                </a:solidFill>
              </a:rPr>
              <a:pPr/>
              <a:t>‹#›</a:t>
            </a:fld>
            <a:endParaRPr lang="en-US">
              <a:solidFill>
                <a:schemeClr val="bg1">
                  <a:lumMod val="65000"/>
                </a:scheme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B4038-5A9A-7D41-A688-1396D499D5E3}"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52400"/>
            <a:ext cx="9952251" cy="7035799"/>
          </a:xfrm>
          <a:prstGeom prst="rect">
            <a:avLst/>
          </a:prstGeom>
        </p:spPr>
      </p:pic>
      <p:sp>
        <p:nvSpPr>
          <p:cNvPr id="8" name="Rectangle 6"/>
          <p:cNvSpPr txBox="1">
            <a:spLocks noChangeArrowheads="1"/>
          </p:cNvSpPr>
          <p:nvPr userDrawn="1"/>
        </p:nvSpPr>
        <p:spPr bwMode="auto">
          <a:xfrm>
            <a:off x="7617296" y="6400800"/>
            <a:ext cx="206375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a:defRPr sz="1400">
                <a:solidFill>
                  <a:schemeClr val="bg1">
                    <a:lumMod val="65000"/>
                  </a:schemeClr>
                </a:solidFill>
              </a:defRPr>
            </a:lvl1pPr>
          </a:lstStyle>
          <a:p>
            <a:pPr lvl="0"/>
            <a:fld id="{93CB4038-5A9A-7D41-A688-1396D499D5E3}" type="slidenum">
              <a:rPr lang="en-US" smtClean="0"/>
              <a:pPr lvl="0"/>
              <a:t>‹#›</a:t>
            </a:fld>
            <a:endParaRPr lang="en-US" dirty="0"/>
          </a:p>
        </p:txBody>
      </p:sp>
    </p:spTree>
    <p:extLst>
      <p:ext uri="{BB962C8B-B14F-4D97-AF65-F5344CB8AC3E}">
        <p14:creationId xmlns:p14="http://schemas.microsoft.com/office/powerpoint/2010/main" val="31938512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3BD1523-DFF5-C948-B78D-89B4DEDDC043}" type="slidenum">
              <a:rPr lang="en-US"/>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2400"/>
            <a:ext cx="9916322" cy="7010398"/>
          </a:xfrm>
          <a:prstGeom prst="rect">
            <a:avLst/>
          </a:prstGeom>
        </p:spPr>
      </p:pic>
      <p:sp>
        <p:nvSpPr>
          <p:cNvPr id="8" name="Rectangle 6"/>
          <p:cNvSpPr txBox="1">
            <a:spLocks noChangeArrowheads="1"/>
          </p:cNvSpPr>
          <p:nvPr userDrawn="1"/>
        </p:nvSpPr>
        <p:spPr bwMode="auto">
          <a:xfrm>
            <a:off x="7617296" y="6400800"/>
            <a:ext cx="206375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a:defRPr sz="1400">
                <a:solidFill>
                  <a:schemeClr val="bg1">
                    <a:lumMod val="65000"/>
                  </a:schemeClr>
                </a:solidFill>
              </a:defRPr>
            </a:lvl1pPr>
          </a:lstStyle>
          <a:p>
            <a:pPr lvl="0"/>
            <a:fld id="{93CB4038-5A9A-7D41-A688-1396D499D5E3}" type="slidenum">
              <a:rPr lang="en-US" smtClean="0"/>
              <a:pPr lvl="0"/>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93CB4038-5A9A-7D41-A688-1396D499D5E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65" charset="0"/>
          <a:ea typeface="ＭＳ Ｐゴシック" pitchFamily="24" charset="-128"/>
          <a:cs typeface="ＭＳ Ｐゴシック" pitchFamily="24" charset="-128"/>
        </a:defRPr>
      </a:lvl2pPr>
      <a:lvl3pPr algn="ctr" rtl="0" fontAlgn="base">
        <a:spcBef>
          <a:spcPct val="0"/>
        </a:spcBef>
        <a:spcAft>
          <a:spcPct val="0"/>
        </a:spcAft>
        <a:defRPr sz="4400">
          <a:solidFill>
            <a:schemeClr val="tx2"/>
          </a:solidFill>
          <a:latin typeface="Arial" pitchFamily="-65" charset="0"/>
          <a:ea typeface="ＭＳ Ｐゴシック" pitchFamily="24" charset="-128"/>
          <a:cs typeface="ＭＳ Ｐゴシック" pitchFamily="24" charset="-128"/>
        </a:defRPr>
      </a:lvl3pPr>
      <a:lvl4pPr algn="ctr" rtl="0" fontAlgn="base">
        <a:spcBef>
          <a:spcPct val="0"/>
        </a:spcBef>
        <a:spcAft>
          <a:spcPct val="0"/>
        </a:spcAft>
        <a:defRPr sz="4400">
          <a:solidFill>
            <a:schemeClr val="tx2"/>
          </a:solidFill>
          <a:latin typeface="Arial" pitchFamily="-65" charset="0"/>
          <a:ea typeface="ＭＳ Ｐゴシック" pitchFamily="24" charset="-128"/>
          <a:cs typeface="ＭＳ Ｐゴシック" pitchFamily="24" charset="-128"/>
        </a:defRPr>
      </a:lvl4pPr>
      <a:lvl5pPr algn="ctr" rtl="0" fontAlgn="base">
        <a:spcBef>
          <a:spcPct val="0"/>
        </a:spcBef>
        <a:spcAft>
          <a:spcPct val="0"/>
        </a:spcAft>
        <a:defRPr sz="4400">
          <a:solidFill>
            <a:schemeClr val="tx2"/>
          </a:solidFill>
          <a:latin typeface="Arial" pitchFamily="-65"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latin typeface="Arial" pitchFamily="-65" charset="0"/>
          <a:ea typeface="ＭＳ Ｐゴシック" pitchFamily="24" charset="-128"/>
          <a:cs typeface="ＭＳ Ｐゴシック" pitchFamily="24" charset="-128"/>
        </a:defRPr>
      </a:lvl6pPr>
      <a:lvl7pPr marL="914400" algn="ctr" rtl="0" fontAlgn="base">
        <a:spcBef>
          <a:spcPct val="0"/>
        </a:spcBef>
        <a:spcAft>
          <a:spcPct val="0"/>
        </a:spcAft>
        <a:defRPr sz="4400">
          <a:solidFill>
            <a:schemeClr val="tx2"/>
          </a:solidFill>
          <a:latin typeface="Arial" pitchFamily="-65" charset="0"/>
          <a:ea typeface="ＭＳ Ｐゴシック" pitchFamily="24" charset="-128"/>
          <a:cs typeface="ＭＳ Ｐゴシック" pitchFamily="24" charset="-128"/>
        </a:defRPr>
      </a:lvl7pPr>
      <a:lvl8pPr marL="1371600" algn="ctr" rtl="0" fontAlgn="base">
        <a:spcBef>
          <a:spcPct val="0"/>
        </a:spcBef>
        <a:spcAft>
          <a:spcPct val="0"/>
        </a:spcAft>
        <a:defRPr sz="4400">
          <a:solidFill>
            <a:schemeClr val="tx2"/>
          </a:solidFill>
          <a:latin typeface="Arial" pitchFamily="-65" charset="0"/>
          <a:ea typeface="ＭＳ Ｐゴシック" pitchFamily="24" charset="-128"/>
          <a:cs typeface="ＭＳ Ｐゴシック" pitchFamily="24" charset="-128"/>
        </a:defRPr>
      </a:lvl8pPr>
      <a:lvl9pPr marL="1828800" algn="ctr" rtl="0" fontAlgn="base">
        <a:spcBef>
          <a:spcPct val="0"/>
        </a:spcBef>
        <a:spcAft>
          <a:spcPct val="0"/>
        </a:spcAft>
        <a:defRPr sz="4400">
          <a:solidFill>
            <a:schemeClr val="tx2"/>
          </a:solidFill>
          <a:latin typeface="Arial" pitchFamily="-65" charset="0"/>
          <a:ea typeface="ＭＳ Ｐゴシック" pitchFamily="24" charset="-128"/>
          <a:cs typeface="ＭＳ Ｐゴシック" pitchFamily="2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heartactive.com.au/" TargetMode="External"/><Relationship Id="rId2" Type="http://schemas.openxmlformats.org/officeDocument/2006/relationships/hyperlink" Target="http://www.heartfoundation.com.au/" TargetMode="External"/><Relationship Id="rId1" Type="http://schemas.openxmlformats.org/officeDocument/2006/relationships/slideLayout" Target="../slideLayouts/slideLayout3.xml"/><Relationship Id="rId4" Type="http://schemas.openxmlformats.org/officeDocument/2006/relationships/hyperlink" Target="http://www.betterhealth.vic.gov.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9"/>
          <p:cNvSpPr>
            <a:spLocks noGrp="1" noChangeArrowheads="1"/>
          </p:cNvSpPr>
          <p:nvPr>
            <p:ph type="ctrTitle"/>
          </p:nvPr>
        </p:nvSpPr>
        <p:spPr>
          <a:xfrm>
            <a:off x="5169024" y="3068960"/>
            <a:ext cx="4320480" cy="3096344"/>
          </a:xfrm>
        </p:spPr>
        <p:txBody>
          <a:bodyPr/>
          <a:lstStyle/>
          <a:p>
            <a:r>
              <a:rPr lang="en-US" sz="4000" dirty="0" smtClean="0">
                <a:solidFill>
                  <a:schemeClr val="tx1"/>
                </a:solidFill>
                <a:latin typeface="Bree Bold"/>
                <a:cs typeface="Bree Bold"/>
              </a:rPr>
              <a:t>Plant sterols and </a:t>
            </a:r>
            <a:br>
              <a:rPr lang="en-US" sz="4000" dirty="0" smtClean="0">
                <a:solidFill>
                  <a:schemeClr val="tx1"/>
                </a:solidFill>
                <a:latin typeface="Bree Bold"/>
                <a:cs typeface="Bree Bold"/>
              </a:rPr>
            </a:br>
            <a:r>
              <a:rPr lang="en-US" sz="4000" dirty="0" smtClean="0">
                <a:solidFill>
                  <a:schemeClr val="tx1"/>
                </a:solidFill>
                <a:latin typeface="Bree Bold"/>
                <a:cs typeface="Bree Bold"/>
              </a:rPr>
              <a:t>heart health</a:t>
            </a:r>
            <a:r>
              <a:rPr lang="en-US" sz="6000" dirty="0" smtClean="0">
                <a:solidFill>
                  <a:srgbClr val="003480"/>
                </a:solidFill>
                <a:latin typeface="Bree Bold"/>
                <a:cs typeface="Bree Bold"/>
              </a:rPr>
              <a:t/>
            </a:r>
            <a:br>
              <a:rPr lang="en-US" sz="6000" dirty="0" smtClean="0">
                <a:solidFill>
                  <a:srgbClr val="003480"/>
                </a:solidFill>
                <a:latin typeface="Bree Bold"/>
                <a:cs typeface="Bree Bold"/>
              </a:rPr>
            </a:br>
            <a:r>
              <a:rPr lang="en-US" sz="6000" dirty="0" smtClean="0">
                <a:solidFill>
                  <a:srgbClr val="003480"/>
                </a:solidFill>
                <a:latin typeface="Bree Bold"/>
                <a:cs typeface="Bree Bold"/>
              </a:rPr>
              <a:t/>
            </a:r>
            <a:br>
              <a:rPr lang="en-US" sz="6000" dirty="0" smtClean="0">
                <a:solidFill>
                  <a:srgbClr val="003480"/>
                </a:solidFill>
                <a:latin typeface="Bree Bold"/>
                <a:cs typeface="Bree Bold"/>
              </a:rPr>
            </a:br>
            <a:endParaRPr lang="en-US" dirty="0">
              <a:solidFill>
                <a:srgbClr val="003480"/>
              </a:solidFill>
              <a:latin typeface="Bree Bold"/>
              <a:cs typeface="Bree Bold"/>
            </a:endParaRPr>
          </a:p>
        </p:txBody>
      </p:sp>
    </p:spTree>
    <p:extLst>
      <p:ext uri="{BB962C8B-B14F-4D97-AF65-F5344CB8AC3E}">
        <p14:creationId xmlns:p14="http://schemas.microsoft.com/office/powerpoint/2010/main" val="4250045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635968" y="1402432"/>
            <a:ext cx="8712968" cy="4032448"/>
          </a:xfrm>
          <a:prstGeom prst="roundRect">
            <a:avLst/>
          </a:prstGeom>
          <a:solidFill>
            <a:srgbClr val="009999">
              <a:alpha val="52000"/>
            </a:srgbClr>
          </a:solidFill>
        </p:spPr>
        <p:txBody>
          <a:bodyPr lIns="100800" tIns="64008" rIns="50400" bIns="64008"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endParaRPr lang="en-AU" sz="2200" dirty="0">
              <a:solidFill>
                <a:schemeClr val="bg1"/>
              </a:solidFill>
              <a:ea typeface="ヒラギノ角ゴ Pro W3" pitchFamily="96" charset="-128"/>
            </a:endParaRPr>
          </a:p>
        </p:txBody>
      </p:sp>
      <p:sp>
        <p:nvSpPr>
          <p:cNvPr id="12" name="Rectangle 11"/>
          <p:cNvSpPr>
            <a:spLocks noGrp="1" noChangeArrowheads="1"/>
          </p:cNvSpPr>
          <p:nvPr>
            <p:ph type="title"/>
          </p:nvPr>
        </p:nvSpPr>
        <p:spPr>
          <a:xfrm>
            <a:off x="0" y="609600"/>
            <a:ext cx="9906000" cy="1143000"/>
          </a:xfrm>
        </p:spPr>
        <p:txBody>
          <a:bodyPr anchor="t"/>
          <a:lstStyle/>
          <a:p>
            <a:pPr eaLnBrk="1" hangingPunct="1"/>
            <a:r>
              <a:rPr lang="en-AU" sz="3600" dirty="0">
                <a:solidFill>
                  <a:srgbClr val="C00000"/>
                </a:solidFill>
                <a:latin typeface="Arial Bold" pitchFamily="1" charset="0"/>
              </a:rPr>
              <a:t>More on the fats…</a:t>
            </a:r>
            <a:endParaRPr lang="en-AU" sz="3600" dirty="0">
              <a:solidFill>
                <a:srgbClr val="C00000"/>
              </a:solidFill>
            </a:endParaRPr>
          </a:p>
        </p:txBody>
      </p:sp>
      <p:sp>
        <p:nvSpPr>
          <p:cNvPr id="11" name="Rectangle 7"/>
          <p:cNvSpPr>
            <a:spLocks noGrp="1" noChangeArrowheads="1"/>
          </p:cNvSpPr>
          <p:nvPr>
            <p:ph idx="1"/>
          </p:nvPr>
        </p:nvSpPr>
        <p:spPr>
          <a:xfrm>
            <a:off x="1216868" y="1402432"/>
            <a:ext cx="8420100" cy="4114800"/>
          </a:xfrm>
          <a:noFill/>
          <a:ln/>
        </p:spPr>
        <p:txBody>
          <a:bodyPr/>
          <a:lstStyle/>
          <a:p>
            <a:pPr marL="342900" lvl="0" indent="-342900" algn="l">
              <a:lnSpc>
                <a:spcPct val="90000"/>
              </a:lnSpc>
            </a:pPr>
            <a:r>
              <a:rPr lang="en-AU" sz="2000" b="1" kern="1200" dirty="0">
                <a:solidFill>
                  <a:srgbClr val="000000"/>
                </a:solidFill>
                <a:latin typeface="Arial" charset="0"/>
                <a:ea typeface="ＭＳ Ｐゴシック" pitchFamily="1" charset="-128"/>
              </a:rPr>
              <a:t>Choose more unsaturated fats</a:t>
            </a:r>
            <a:r>
              <a:rPr lang="en-AU" sz="2000" kern="1200" dirty="0">
                <a:solidFill>
                  <a:srgbClr val="000000"/>
                </a:solidFill>
                <a:latin typeface="Arial" charset="0"/>
                <a:ea typeface="ＭＳ Ｐゴシック" pitchFamily="1" charset="-128"/>
              </a:rPr>
              <a:t> including:</a:t>
            </a:r>
          </a:p>
          <a:p>
            <a:pPr marL="342900" lvl="1" indent="-342900">
              <a:lnSpc>
                <a:spcPct val="90000"/>
              </a:lnSpc>
              <a:buClr>
                <a:srgbClr val="FF0000"/>
              </a:buClr>
              <a:buFont typeface="Arial" charset="0"/>
              <a:buChar char="♥"/>
            </a:pPr>
            <a:r>
              <a:rPr lang="en-AU" sz="2400" kern="1200" dirty="0">
                <a:latin typeface="Arial" pitchFamily="-65" charset="0"/>
                <a:ea typeface="ＭＳ Ｐゴシック" pitchFamily="24" charset="-128"/>
                <a:cs typeface="ＭＳ Ｐゴシック" pitchFamily="24" charset="-128"/>
              </a:rPr>
              <a:t>Canola, olive, sunflower, safflower, soybean oils / seeds </a:t>
            </a:r>
          </a:p>
          <a:p>
            <a:pPr marL="342900" lvl="1" indent="-342900">
              <a:lnSpc>
                <a:spcPct val="90000"/>
              </a:lnSpc>
              <a:buClr>
                <a:srgbClr val="FF0000"/>
              </a:buClr>
              <a:buFont typeface="Arial" charset="0"/>
              <a:buChar char="♥"/>
            </a:pPr>
            <a:r>
              <a:rPr lang="en-AU" sz="2400" kern="1200" dirty="0">
                <a:latin typeface="Arial" pitchFamily="-65" charset="0"/>
                <a:ea typeface="ＭＳ Ｐゴシック" pitchFamily="24" charset="-128"/>
                <a:cs typeface="ＭＳ Ｐゴシック" pitchFamily="24" charset="-128"/>
              </a:rPr>
              <a:t>Nuts and avocado</a:t>
            </a:r>
          </a:p>
          <a:p>
            <a:pPr marL="342900" lvl="1" indent="-342900">
              <a:lnSpc>
                <a:spcPct val="90000"/>
              </a:lnSpc>
              <a:buClr>
                <a:srgbClr val="FF0000"/>
              </a:buClr>
              <a:buFont typeface="Arial" charset="0"/>
              <a:buChar char="♥"/>
            </a:pPr>
            <a:r>
              <a:rPr lang="en-AU" sz="2400" kern="1200" dirty="0">
                <a:latin typeface="Arial" pitchFamily="-65" charset="0"/>
                <a:ea typeface="ＭＳ Ｐゴシック" pitchFamily="24" charset="-128"/>
                <a:cs typeface="ＭＳ Ｐゴシック" pitchFamily="24" charset="-128"/>
              </a:rPr>
              <a:t>Oily fish</a:t>
            </a:r>
            <a:r>
              <a:rPr lang="en-AU" sz="2000" kern="1200" dirty="0">
                <a:solidFill>
                  <a:srgbClr val="000000"/>
                </a:solidFill>
                <a:latin typeface="Arial" charset="0"/>
                <a:ea typeface="ＭＳ Ｐゴシック" pitchFamily="1" charset="-128"/>
              </a:rPr>
              <a:t>						</a:t>
            </a:r>
          </a:p>
          <a:p>
            <a:pPr marL="742950" lvl="1" indent="-285750" algn="l">
              <a:lnSpc>
                <a:spcPct val="90000"/>
              </a:lnSpc>
            </a:pPr>
            <a:endParaRPr lang="en-AU" sz="2000" b="1" kern="1200" dirty="0">
              <a:solidFill>
                <a:srgbClr val="000000"/>
              </a:solidFill>
              <a:latin typeface="Arial" charset="0"/>
              <a:ea typeface="ＭＳ Ｐゴシック" pitchFamily="1" charset="-128"/>
            </a:endParaRPr>
          </a:p>
          <a:p>
            <a:pPr marL="742950" lvl="1" indent="-285750" algn="l">
              <a:lnSpc>
                <a:spcPct val="90000"/>
              </a:lnSpc>
            </a:pPr>
            <a:r>
              <a:rPr lang="en-AU" sz="2000" b="1" kern="1200" dirty="0">
                <a:solidFill>
                  <a:srgbClr val="000000"/>
                </a:solidFill>
                <a:latin typeface="Arial" charset="0"/>
                <a:ea typeface="ＭＳ Ｐゴシック" pitchFamily="1" charset="-128"/>
              </a:rPr>
              <a:t>Reduce saturated fats</a:t>
            </a:r>
            <a:r>
              <a:rPr lang="en-AU" sz="2000" kern="1200" dirty="0">
                <a:solidFill>
                  <a:srgbClr val="000000"/>
                </a:solidFill>
                <a:latin typeface="Arial" charset="0"/>
                <a:ea typeface="ＭＳ Ｐゴシック" pitchFamily="1" charset="-128"/>
              </a:rPr>
              <a:t> and </a:t>
            </a:r>
            <a:r>
              <a:rPr lang="en-AU" sz="2000" b="1" kern="1200" dirty="0">
                <a:solidFill>
                  <a:srgbClr val="000000"/>
                </a:solidFill>
                <a:latin typeface="Arial" charset="0"/>
                <a:ea typeface="ＭＳ Ｐゴシック" pitchFamily="1" charset="-128"/>
              </a:rPr>
              <a:t>trans fats</a:t>
            </a:r>
            <a:r>
              <a:rPr lang="en-AU" sz="2000" kern="1200" dirty="0">
                <a:solidFill>
                  <a:srgbClr val="000000"/>
                </a:solidFill>
                <a:latin typeface="Arial" charset="0"/>
                <a:ea typeface="ＭＳ Ｐゴシック" pitchFamily="1" charset="-128"/>
              </a:rPr>
              <a:t> by:</a:t>
            </a:r>
          </a:p>
          <a:p>
            <a:pPr marL="714375" lvl="1" indent="-171450">
              <a:lnSpc>
                <a:spcPct val="90000"/>
              </a:lnSpc>
              <a:buClr>
                <a:srgbClr val="FF0000"/>
              </a:buClr>
              <a:buFont typeface="Arial" charset="0"/>
              <a:buChar char="♥"/>
            </a:pPr>
            <a:r>
              <a:rPr lang="en-AU" sz="1800" kern="1200" dirty="0">
                <a:latin typeface="Arial" pitchFamily="-65" charset="0"/>
                <a:ea typeface="ＭＳ Ｐゴシック" pitchFamily="24" charset="-128"/>
                <a:cs typeface="ＭＳ Ｐゴシック" pitchFamily="24" charset="-128"/>
              </a:rPr>
              <a:t>Choosing lean meats and limit fatty meats</a:t>
            </a:r>
          </a:p>
          <a:p>
            <a:pPr marL="714375" lvl="1" indent="-171450">
              <a:lnSpc>
                <a:spcPct val="90000"/>
              </a:lnSpc>
              <a:buClr>
                <a:srgbClr val="FF0000"/>
              </a:buClr>
              <a:buFont typeface="Arial" charset="0"/>
              <a:buChar char="♥"/>
            </a:pPr>
            <a:r>
              <a:rPr lang="en-AU" sz="1800" kern="1200" dirty="0">
                <a:latin typeface="Arial" pitchFamily="-65" charset="0"/>
                <a:ea typeface="ＭＳ Ｐゴシック" pitchFamily="24" charset="-128"/>
                <a:cs typeface="ＭＳ Ｐゴシック" pitchFamily="24" charset="-128"/>
              </a:rPr>
              <a:t>Use low and reduced fat dairy products</a:t>
            </a:r>
          </a:p>
          <a:p>
            <a:pPr marL="714375" lvl="1" indent="-171450">
              <a:lnSpc>
                <a:spcPct val="90000"/>
              </a:lnSpc>
              <a:buClr>
                <a:srgbClr val="FF0000"/>
              </a:buClr>
              <a:buFont typeface="Arial" charset="0"/>
              <a:buChar char="♥"/>
            </a:pPr>
            <a:r>
              <a:rPr lang="en-AU" sz="1800" kern="1200" dirty="0">
                <a:latin typeface="Arial" pitchFamily="-65" charset="0"/>
                <a:ea typeface="ＭＳ Ｐゴシック" pitchFamily="24" charset="-128"/>
                <a:cs typeface="ＭＳ Ｐゴシック" pitchFamily="24" charset="-128"/>
              </a:rPr>
              <a:t>Limit take-away foods such as pastries, pies, </a:t>
            </a:r>
            <a:br>
              <a:rPr lang="en-AU" sz="1800" kern="1200" dirty="0">
                <a:latin typeface="Arial" pitchFamily="-65" charset="0"/>
                <a:ea typeface="ＭＳ Ｐゴシック" pitchFamily="24" charset="-128"/>
                <a:cs typeface="ＭＳ Ｐゴシック" pitchFamily="24" charset="-128"/>
              </a:rPr>
            </a:br>
            <a:r>
              <a:rPr lang="en-AU" sz="1800" kern="1200" dirty="0">
                <a:latin typeface="Arial" pitchFamily="-65" charset="0"/>
                <a:ea typeface="ＭＳ Ｐゴシック" pitchFamily="24" charset="-128"/>
                <a:cs typeface="ＭＳ Ｐゴシック" pitchFamily="24" charset="-128"/>
              </a:rPr>
              <a:t>pizza and fried foods</a:t>
            </a:r>
          </a:p>
          <a:p>
            <a:pPr marL="714375" lvl="1" indent="-171450">
              <a:lnSpc>
                <a:spcPct val="90000"/>
              </a:lnSpc>
              <a:buClr>
                <a:srgbClr val="FF0000"/>
              </a:buClr>
              <a:buFont typeface="Arial" charset="0"/>
              <a:buChar char="♥"/>
            </a:pPr>
            <a:r>
              <a:rPr lang="en-AU" sz="1800" kern="1200" dirty="0">
                <a:latin typeface="Arial" pitchFamily="-65" charset="0"/>
                <a:ea typeface="ＭＳ Ｐゴシック" pitchFamily="24" charset="-128"/>
                <a:cs typeface="ＭＳ Ｐゴシック" pitchFamily="24" charset="-128"/>
              </a:rPr>
              <a:t>Limit snack foods such as chips, cakes, </a:t>
            </a:r>
            <a:br>
              <a:rPr lang="en-AU" sz="1800" kern="1200" dirty="0">
                <a:latin typeface="Arial" pitchFamily="-65" charset="0"/>
                <a:ea typeface="ＭＳ Ｐゴシック" pitchFamily="24" charset="-128"/>
                <a:cs typeface="ＭＳ Ｐゴシック" pitchFamily="24" charset="-128"/>
              </a:rPr>
            </a:br>
            <a:r>
              <a:rPr lang="en-AU" sz="1800" kern="1200" dirty="0">
                <a:latin typeface="Arial" pitchFamily="-65" charset="0"/>
                <a:ea typeface="ＭＳ Ｐゴシック" pitchFamily="24" charset="-128"/>
                <a:cs typeface="ＭＳ Ｐゴシック" pitchFamily="24" charset="-128"/>
              </a:rPr>
              <a:t>chocolates and biscuits</a:t>
            </a:r>
          </a:p>
          <a:p>
            <a:pPr algn="l"/>
            <a:endParaRPr lang="en-US" sz="1200" dirty="0">
              <a:solidFill>
                <a:srgbClr val="FFFFFF"/>
              </a:solidFill>
              <a:latin typeface="Bree Light"/>
              <a:cs typeface="Bree Light"/>
            </a:endParaRPr>
          </a:p>
        </p:txBody>
      </p:sp>
      <p:sp>
        <p:nvSpPr>
          <p:cNvPr id="5" name="AutoShape 7"/>
          <p:cNvSpPr>
            <a:spLocks noChangeArrowheads="1"/>
          </p:cNvSpPr>
          <p:nvPr/>
        </p:nvSpPr>
        <p:spPr bwMode="auto">
          <a:xfrm>
            <a:off x="1232196" y="3346648"/>
            <a:ext cx="341313" cy="1728788"/>
          </a:xfrm>
          <a:prstGeom prst="downArrow">
            <a:avLst>
              <a:gd name="adj1" fmla="val 50000"/>
              <a:gd name="adj2" fmla="val 12662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Tree>
    <p:extLst>
      <p:ext uri="{BB962C8B-B14F-4D97-AF65-F5344CB8AC3E}">
        <p14:creationId xmlns:p14="http://schemas.microsoft.com/office/powerpoint/2010/main" val="1603281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32520" y="1628800"/>
            <a:ext cx="8712968" cy="3675910"/>
          </a:xfrm>
          <a:prstGeom prst="roundRect">
            <a:avLst/>
          </a:prstGeom>
          <a:solidFill>
            <a:srgbClr val="009999">
              <a:alpha val="52000"/>
            </a:srgbClr>
          </a:solidFill>
        </p:spPr>
        <p:txBody>
          <a:bodyPr lIns="100800" tIns="64008" rIns="50400" bIns="64008"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endParaRPr lang="en-AU" sz="2200" dirty="0">
              <a:solidFill>
                <a:schemeClr val="bg1"/>
              </a:solidFill>
              <a:ea typeface="ヒラギノ角ゴ Pro W3" pitchFamily="96" charset="-128"/>
            </a:endParaRPr>
          </a:p>
        </p:txBody>
      </p:sp>
      <p:sp>
        <p:nvSpPr>
          <p:cNvPr id="12" name="Rectangle 11"/>
          <p:cNvSpPr>
            <a:spLocks noGrp="1" noChangeArrowheads="1"/>
          </p:cNvSpPr>
          <p:nvPr>
            <p:ph type="title"/>
          </p:nvPr>
        </p:nvSpPr>
        <p:spPr>
          <a:xfrm>
            <a:off x="0" y="609600"/>
            <a:ext cx="9906000" cy="1143000"/>
          </a:xfrm>
        </p:spPr>
        <p:txBody>
          <a:bodyPr anchor="t"/>
          <a:lstStyle/>
          <a:p>
            <a:r>
              <a:rPr lang="en-AU" dirty="0">
                <a:solidFill>
                  <a:srgbClr val="C00000"/>
                </a:solidFill>
                <a:latin typeface="Arial Bold" pitchFamily="1" charset="0"/>
              </a:rPr>
              <a:t>Plant sterols </a:t>
            </a:r>
            <a:r>
              <a:rPr lang="en-AU" sz="3600" dirty="0">
                <a:solidFill>
                  <a:srgbClr val="C00000"/>
                </a:solidFill>
                <a:latin typeface="Arial Bold" pitchFamily="1" charset="0"/>
              </a:rPr>
              <a:t>- </a:t>
            </a:r>
            <a:r>
              <a:rPr lang="en-AU" sz="3600" dirty="0">
                <a:solidFill>
                  <a:srgbClr val="C00000"/>
                </a:solidFill>
              </a:rPr>
              <a:t>what are they</a:t>
            </a:r>
            <a:r>
              <a:rPr lang="en-AU" sz="3600" dirty="0" smtClean="0">
                <a:solidFill>
                  <a:srgbClr val="C00000"/>
                </a:solidFill>
              </a:rPr>
              <a:t>?</a:t>
            </a:r>
            <a:endParaRPr lang="en-US" sz="3600" dirty="0">
              <a:solidFill>
                <a:srgbClr val="C00000"/>
              </a:solidFill>
              <a:latin typeface="Bree Bold"/>
              <a:cs typeface="Bree Bold"/>
            </a:endParaRPr>
          </a:p>
        </p:txBody>
      </p:sp>
      <p:sp>
        <p:nvSpPr>
          <p:cNvPr id="11" name="Rectangle 7"/>
          <p:cNvSpPr>
            <a:spLocks noGrp="1" noChangeArrowheads="1"/>
          </p:cNvSpPr>
          <p:nvPr>
            <p:ph idx="1"/>
          </p:nvPr>
        </p:nvSpPr>
        <p:spPr>
          <a:xfrm>
            <a:off x="742950" y="1844824"/>
            <a:ext cx="8420100" cy="4114800"/>
          </a:xfrm>
          <a:noFill/>
          <a:ln/>
        </p:spPr>
        <p:txBody>
          <a:bodyPr/>
          <a:lstStyle/>
          <a:p>
            <a:pPr lvl="0">
              <a:lnSpc>
                <a:spcPct val="90000"/>
              </a:lnSpc>
              <a:buClr>
                <a:srgbClr val="FF0000"/>
              </a:buClr>
              <a:buFont typeface="Arial" charset="0"/>
              <a:buChar char="♥"/>
            </a:pPr>
            <a:r>
              <a:rPr lang="en-AU" sz="2400" kern="1200" dirty="0">
                <a:latin typeface="Arial" pitchFamily="-65" charset="0"/>
                <a:ea typeface="ＭＳ Ｐゴシック" pitchFamily="24" charset="-128"/>
                <a:cs typeface="ＭＳ Ｐゴシック" pitchFamily="24" charset="-128"/>
              </a:rPr>
              <a:t>Occur naturally in plant foods such as nuts, seeds, legumes, fruits and vegetables</a:t>
            </a:r>
          </a:p>
          <a:p>
            <a:pPr lvl="0">
              <a:lnSpc>
                <a:spcPct val="90000"/>
              </a:lnSpc>
              <a:buClr>
                <a:srgbClr val="FF0000"/>
              </a:buClr>
              <a:buFont typeface="Arial" charset="0"/>
              <a:buChar char="♥"/>
            </a:pPr>
            <a:endParaRPr lang="en-AU" sz="2400" kern="1200" dirty="0">
              <a:latin typeface="Arial" pitchFamily="-65" charset="0"/>
              <a:ea typeface="ＭＳ Ｐゴシック" pitchFamily="24" charset="-128"/>
              <a:cs typeface="ＭＳ Ｐゴシック" pitchFamily="24" charset="-128"/>
            </a:endParaRPr>
          </a:p>
          <a:p>
            <a:pPr lvl="0">
              <a:lnSpc>
                <a:spcPct val="90000"/>
              </a:lnSpc>
              <a:buClr>
                <a:srgbClr val="FF0000"/>
              </a:buClr>
              <a:buFont typeface="Arial" charset="0"/>
              <a:buChar char="♥"/>
            </a:pPr>
            <a:r>
              <a:rPr lang="en-AU" sz="2400" kern="1200" dirty="0">
                <a:latin typeface="Arial" pitchFamily="-65" charset="0"/>
                <a:ea typeface="ＭＳ Ｐゴシック" pitchFamily="24" charset="-128"/>
                <a:cs typeface="ＭＳ Ｐゴシック" pitchFamily="24" charset="-128"/>
              </a:rPr>
              <a:t>Have a similar structure to cholesterol</a:t>
            </a:r>
          </a:p>
          <a:p>
            <a:pPr lvl="0">
              <a:lnSpc>
                <a:spcPct val="90000"/>
              </a:lnSpc>
              <a:buClr>
                <a:srgbClr val="FF0000"/>
              </a:buClr>
              <a:buFont typeface="Arial" charset="0"/>
              <a:buChar char="♥"/>
            </a:pPr>
            <a:endParaRPr lang="en-AU" sz="2400" kern="1200" dirty="0">
              <a:latin typeface="Arial" pitchFamily="-65" charset="0"/>
              <a:ea typeface="ＭＳ Ｐゴシック" pitchFamily="24" charset="-128"/>
              <a:cs typeface="ＭＳ Ｐゴシック" pitchFamily="24" charset="-128"/>
            </a:endParaRPr>
          </a:p>
          <a:p>
            <a:pPr lvl="0">
              <a:lnSpc>
                <a:spcPct val="90000"/>
              </a:lnSpc>
              <a:buClr>
                <a:srgbClr val="FF0000"/>
              </a:buClr>
              <a:buFont typeface="Arial" charset="0"/>
              <a:buChar char="♥"/>
            </a:pPr>
            <a:r>
              <a:rPr lang="en-AU" sz="2400" kern="1200" dirty="0">
                <a:latin typeface="Arial" pitchFamily="-65" charset="0"/>
                <a:ea typeface="ＭＳ Ｐゴシック" pitchFamily="24" charset="-128"/>
                <a:cs typeface="ＭＳ Ｐゴシック" pitchFamily="24" charset="-128"/>
              </a:rPr>
              <a:t>Compete with cholesterol for absorption </a:t>
            </a:r>
            <a:br>
              <a:rPr lang="en-AU" sz="2400" kern="1200" dirty="0">
                <a:latin typeface="Arial" pitchFamily="-65" charset="0"/>
                <a:ea typeface="ＭＳ Ｐゴシック" pitchFamily="24" charset="-128"/>
                <a:cs typeface="ＭＳ Ｐゴシック" pitchFamily="24" charset="-128"/>
              </a:rPr>
            </a:br>
            <a:r>
              <a:rPr lang="en-AU" sz="2400" kern="1200" dirty="0">
                <a:latin typeface="Arial" pitchFamily="-65" charset="0"/>
                <a:ea typeface="ＭＳ Ｐゴシック" pitchFamily="24" charset="-128"/>
                <a:cs typeface="ＭＳ Ｐゴシック" pitchFamily="24" charset="-128"/>
              </a:rPr>
              <a:t>in the body</a:t>
            </a:r>
          </a:p>
          <a:p>
            <a:pPr algn="l"/>
            <a:endParaRPr lang="en-US" sz="1200" dirty="0">
              <a:solidFill>
                <a:srgbClr val="FFFFFF"/>
              </a:solidFill>
              <a:latin typeface="Bree Light"/>
              <a:cs typeface="Bree Light"/>
            </a:endParaRPr>
          </a:p>
        </p:txBody>
      </p:sp>
    </p:spTree>
    <p:extLst>
      <p:ext uri="{BB962C8B-B14F-4D97-AF65-F5344CB8AC3E}">
        <p14:creationId xmlns:p14="http://schemas.microsoft.com/office/powerpoint/2010/main" val="1130015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ChangeArrowheads="1"/>
          </p:cNvSpPr>
          <p:nvPr>
            <p:ph type="title"/>
          </p:nvPr>
        </p:nvSpPr>
        <p:spPr/>
        <p:txBody>
          <a:bodyPr anchor="t"/>
          <a:lstStyle/>
          <a:p>
            <a:pPr eaLnBrk="1" hangingPunct="1"/>
            <a:r>
              <a:rPr lang="en-AU" dirty="0">
                <a:solidFill>
                  <a:srgbClr val="C00000"/>
                </a:solidFill>
                <a:latin typeface="Arial Bold" pitchFamily="1" charset="0"/>
              </a:rPr>
              <a:t>Plant sterols </a:t>
            </a:r>
            <a:r>
              <a:rPr lang="en-AU" sz="3600" dirty="0">
                <a:solidFill>
                  <a:srgbClr val="C00000"/>
                </a:solidFill>
                <a:latin typeface="Arial Bold" pitchFamily="1" charset="0"/>
              </a:rPr>
              <a:t>- </a:t>
            </a:r>
            <a:r>
              <a:rPr lang="en-AU" sz="3600" dirty="0">
                <a:solidFill>
                  <a:srgbClr val="C00000"/>
                </a:solidFill>
              </a:rPr>
              <a:t>how do they work?</a:t>
            </a:r>
          </a:p>
        </p:txBody>
      </p:sp>
      <p:pic>
        <p:nvPicPr>
          <p:cNvPr id="5" name="Picture 6" descr="Plant steroladap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03833"/>
            <a:ext cx="7097713" cy="458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73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488504" y="4149080"/>
            <a:ext cx="8712968" cy="1296143"/>
          </a:xfrm>
          <a:prstGeom prst="roundRect">
            <a:avLst/>
          </a:prstGeom>
          <a:solidFill>
            <a:srgbClr val="009999">
              <a:alpha val="52000"/>
            </a:srgbClr>
          </a:solidFill>
        </p:spPr>
        <p:txBody>
          <a:bodyPr lIns="100800" tIns="64008" rIns="50400" bIns="64008"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endParaRPr lang="en-AU" sz="2200" dirty="0">
              <a:solidFill>
                <a:schemeClr val="bg1"/>
              </a:solidFill>
              <a:ea typeface="ヒラギノ角ゴ Pro W3" pitchFamily="96" charset="-128"/>
            </a:endParaRPr>
          </a:p>
        </p:txBody>
      </p:sp>
      <p:sp>
        <p:nvSpPr>
          <p:cNvPr id="11" name="Rectangle 7"/>
          <p:cNvSpPr txBox="1">
            <a:spLocks noChangeArrowheads="1"/>
          </p:cNvSpPr>
          <p:nvPr/>
        </p:nvSpPr>
        <p:spPr bwMode="auto">
          <a:xfrm>
            <a:off x="598934" y="4365103"/>
            <a:ext cx="8420100" cy="8100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a:lnSpc>
                <a:spcPct val="90000"/>
              </a:lnSpc>
              <a:buClr>
                <a:srgbClr val="FF0000"/>
              </a:buClr>
              <a:buFont typeface="Arial" charset="0"/>
              <a:buChar char="♥"/>
            </a:pPr>
            <a:r>
              <a:rPr lang="en-AU" sz="2400" kern="1200" dirty="0" smtClean="0">
                <a:latin typeface="Arial" pitchFamily="-65" charset="0"/>
                <a:ea typeface="ＭＳ Ｐゴシック" pitchFamily="24" charset="-128"/>
                <a:cs typeface="ＭＳ Ｐゴシック" pitchFamily="24" charset="-128"/>
              </a:rPr>
              <a:t>Consuming plant sterol enriched milk every day can lower LDL cholesterol by an average of 10% in three week*</a:t>
            </a:r>
          </a:p>
          <a:p>
            <a:endParaRPr lang="en-US" sz="1400" dirty="0">
              <a:solidFill>
                <a:srgbClr val="FFFFFF"/>
              </a:solidFill>
              <a:latin typeface="Bree Light"/>
              <a:cs typeface="Bree Light"/>
            </a:endParaRPr>
          </a:p>
        </p:txBody>
      </p:sp>
      <p:sp>
        <p:nvSpPr>
          <p:cNvPr id="12" name="Rectangle 11"/>
          <p:cNvSpPr>
            <a:spLocks noGrp="1" noChangeArrowheads="1"/>
          </p:cNvSpPr>
          <p:nvPr>
            <p:ph type="title"/>
          </p:nvPr>
        </p:nvSpPr>
        <p:spPr>
          <a:xfrm>
            <a:off x="0" y="609600"/>
            <a:ext cx="9906000" cy="1143000"/>
          </a:xfrm>
        </p:spPr>
        <p:txBody>
          <a:bodyPr/>
          <a:lstStyle/>
          <a:p>
            <a:pPr eaLnBrk="1" hangingPunct="1"/>
            <a:r>
              <a:rPr lang="en-AU" dirty="0">
                <a:solidFill>
                  <a:srgbClr val="C00000"/>
                </a:solidFill>
                <a:latin typeface="Arial Bold" pitchFamily="1" charset="0"/>
              </a:rPr>
              <a:t>Plant sterols</a:t>
            </a:r>
            <a:r>
              <a:rPr lang="en-AU" dirty="0">
                <a:solidFill>
                  <a:srgbClr val="C00000"/>
                </a:solidFill>
              </a:rPr>
              <a:t> </a:t>
            </a:r>
            <a:r>
              <a:rPr lang="en-AU" sz="3600" dirty="0">
                <a:solidFill>
                  <a:srgbClr val="C00000"/>
                </a:solidFill>
              </a:rPr>
              <a:t>- what are the benefits?</a:t>
            </a:r>
          </a:p>
        </p:txBody>
      </p:sp>
      <p:sp>
        <p:nvSpPr>
          <p:cNvPr id="9" name="Text Box 9"/>
          <p:cNvSpPr txBox="1">
            <a:spLocks noChangeArrowheads="1"/>
          </p:cNvSpPr>
          <p:nvPr/>
        </p:nvSpPr>
        <p:spPr bwMode="auto">
          <a:xfrm>
            <a:off x="344488" y="5943600"/>
            <a:ext cx="2447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AU" sz="1800" dirty="0"/>
              <a:t>*Clifton, P et al (2004) EJCN 58, 503-509.</a:t>
            </a:r>
          </a:p>
        </p:txBody>
      </p:sp>
      <p:sp>
        <p:nvSpPr>
          <p:cNvPr id="7" name="Title 2"/>
          <p:cNvSpPr txBox="1">
            <a:spLocks/>
          </p:cNvSpPr>
          <p:nvPr/>
        </p:nvSpPr>
        <p:spPr>
          <a:xfrm>
            <a:off x="488504" y="1988840"/>
            <a:ext cx="8712968" cy="1368152"/>
          </a:xfrm>
          <a:prstGeom prst="roundRect">
            <a:avLst/>
          </a:prstGeom>
          <a:solidFill>
            <a:srgbClr val="009999">
              <a:alpha val="52000"/>
            </a:srgbClr>
          </a:solidFill>
        </p:spPr>
        <p:txBody>
          <a:bodyPr lIns="100800" tIns="64008" rIns="50400" bIns="64008"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endParaRPr lang="en-AU" sz="2200" dirty="0">
              <a:solidFill>
                <a:schemeClr val="bg1"/>
              </a:solidFill>
              <a:ea typeface="ヒラギノ角ゴ Pro W3" pitchFamily="96" charset="-128"/>
            </a:endParaRPr>
          </a:p>
        </p:txBody>
      </p:sp>
      <p:sp>
        <p:nvSpPr>
          <p:cNvPr id="8" name="Rectangle 7"/>
          <p:cNvSpPr>
            <a:spLocks noGrp="1" noChangeArrowheads="1"/>
          </p:cNvSpPr>
          <p:nvPr>
            <p:ph idx="1"/>
          </p:nvPr>
        </p:nvSpPr>
        <p:spPr>
          <a:xfrm>
            <a:off x="598934" y="2069848"/>
            <a:ext cx="8420100" cy="855095"/>
          </a:xfrm>
          <a:noFill/>
          <a:ln/>
        </p:spPr>
        <p:txBody>
          <a:bodyPr/>
          <a:lstStyle/>
          <a:p>
            <a:pPr lvl="0">
              <a:lnSpc>
                <a:spcPct val="90000"/>
              </a:lnSpc>
              <a:buClr>
                <a:srgbClr val="FF0000"/>
              </a:buClr>
              <a:buFont typeface="Arial" charset="0"/>
              <a:buChar char="♥"/>
            </a:pPr>
            <a:r>
              <a:rPr lang="en-AU" sz="2800" kern="1200" dirty="0" smtClean="0">
                <a:latin typeface="Arial" pitchFamily="-65" charset="0"/>
                <a:ea typeface="ＭＳ Ｐゴシック" pitchFamily="24" charset="-128"/>
                <a:cs typeface="ＭＳ Ｐゴシック" pitchFamily="24" charset="-128"/>
              </a:rPr>
              <a:t>Can lower total cholesterol, including LDL cholesterol, with little impact on HDL Cholester</a:t>
            </a:r>
            <a:r>
              <a:rPr lang="en-AU" sz="2800" kern="1200" dirty="0" smtClean="0">
                <a:latin typeface="Arial" pitchFamily="-65" charset="0"/>
                <a:ea typeface="ＭＳ Ｐゴシック" pitchFamily="24" charset="-128"/>
                <a:cs typeface="ＭＳ Ｐゴシック" pitchFamily="24" charset="-128"/>
              </a:rPr>
              <a:t>ol</a:t>
            </a:r>
            <a:endParaRPr lang="en-AU" sz="2800" kern="1200" dirty="0" smtClean="0">
              <a:latin typeface="Arial" pitchFamily="-65" charset="0"/>
              <a:ea typeface="ＭＳ Ｐゴシック" pitchFamily="24" charset="-128"/>
              <a:cs typeface="ＭＳ Ｐゴシック" pitchFamily="24" charset="-128"/>
            </a:endParaRPr>
          </a:p>
          <a:p>
            <a:pPr algn="l"/>
            <a:endParaRPr lang="en-US" sz="1400" dirty="0">
              <a:solidFill>
                <a:srgbClr val="FFFFFF"/>
              </a:solidFill>
              <a:latin typeface="Bree Light"/>
              <a:cs typeface="Bree Light"/>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960" y="3155305"/>
            <a:ext cx="52387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022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p:cNvSpPr txBox="1">
            <a:spLocks/>
          </p:cNvSpPr>
          <p:nvPr/>
        </p:nvSpPr>
        <p:spPr>
          <a:xfrm>
            <a:off x="632520" y="1484784"/>
            <a:ext cx="8712968" cy="4032448"/>
          </a:xfrm>
          <a:prstGeom prst="roundRect">
            <a:avLst/>
          </a:prstGeom>
          <a:solidFill>
            <a:srgbClr val="009999">
              <a:alpha val="52000"/>
            </a:srgbClr>
          </a:solidFill>
        </p:spPr>
        <p:txBody>
          <a:bodyPr lIns="100800" tIns="64008" rIns="50400" bIns="64008"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endParaRPr lang="en-AU" sz="2200" dirty="0">
              <a:solidFill>
                <a:schemeClr val="bg1"/>
              </a:solidFill>
              <a:ea typeface="ヒラギノ角ゴ Pro W3" pitchFamily="96" charset="-128"/>
            </a:endParaRPr>
          </a:p>
        </p:txBody>
      </p:sp>
      <p:sp>
        <p:nvSpPr>
          <p:cNvPr id="12" name="Rectangle 11"/>
          <p:cNvSpPr>
            <a:spLocks noGrp="1" noChangeArrowheads="1"/>
          </p:cNvSpPr>
          <p:nvPr>
            <p:ph type="title"/>
          </p:nvPr>
        </p:nvSpPr>
        <p:spPr/>
        <p:txBody>
          <a:bodyPr anchor="t"/>
          <a:lstStyle/>
          <a:p>
            <a:pPr eaLnBrk="1" hangingPunct="1"/>
            <a:r>
              <a:rPr lang="en-AU" dirty="0">
                <a:solidFill>
                  <a:srgbClr val="C00000"/>
                </a:solidFill>
                <a:latin typeface="Arial Bold" pitchFamily="1" charset="0"/>
              </a:rPr>
              <a:t>Plant Sterols</a:t>
            </a:r>
            <a:r>
              <a:rPr lang="en-AU" dirty="0">
                <a:solidFill>
                  <a:srgbClr val="C00000"/>
                </a:solidFill>
              </a:rPr>
              <a:t> </a:t>
            </a:r>
            <a:r>
              <a:rPr lang="en-AU" sz="3600" dirty="0">
                <a:solidFill>
                  <a:srgbClr val="C00000"/>
                </a:solidFill>
              </a:rPr>
              <a:t>- how much do I need?</a:t>
            </a:r>
          </a:p>
        </p:txBody>
      </p:sp>
      <p:sp>
        <p:nvSpPr>
          <p:cNvPr id="11" name="Rectangle 7"/>
          <p:cNvSpPr>
            <a:spLocks noGrp="1" noChangeArrowheads="1"/>
          </p:cNvSpPr>
          <p:nvPr>
            <p:ph idx="1"/>
          </p:nvPr>
        </p:nvSpPr>
        <p:spPr>
          <a:xfrm>
            <a:off x="848544" y="1690464"/>
            <a:ext cx="8420100" cy="4114800"/>
          </a:xfrm>
          <a:noFill/>
          <a:ln/>
        </p:spPr>
        <p:txBody>
          <a:bodyPr/>
          <a:lstStyle/>
          <a:p>
            <a:pPr lvl="0">
              <a:lnSpc>
                <a:spcPct val="90000"/>
              </a:lnSpc>
              <a:buClr>
                <a:srgbClr val="FF0000"/>
              </a:buClr>
              <a:buFont typeface="Arial" charset="0"/>
              <a:buChar char="♥"/>
            </a:pPr>
            <a:r>
              <a:rPr lang="en-AU" sz="2400" kern="1200" dirty="0">
                <a:latin typeface="Arial" pitchFamily="-65" charset="0"/>
                <a:ea typeface="ＭＳ Ｐゴシック" pitchFamily="24" charset="-128"/>
                <a:cs typeface="ＭＳ Ｐゴシック" pitchFamily="24" charset="-128"/>
              </a:rPr>
              <a:t>Typical diet contains 160-400mg/day</a:t>
            </a:r>
          </a:p>
          <a:p>
            <a:pPr lvl="0">
              <a:lnSpc>
                <a:spcPct val="90000"/>
              </a:lnSpc>
              <a:buClr>
                <a:srgbClr val="FF0000"/>
              </a:buClr>
              <a:buFont typeface="Arial" charset="0"/>
              <a:buChar char="♥"/>
            </a:pPr>
            <a:r>
              <a:rPr lang="en-AU" sz="2400" kern="1200" dirty="0" smtClean="0">
                <a:latin typeface="Arial" pitchFamily="-65" charset="0"/>
                <a:ea typeface="ＭＳ Ｐゴシック" pitchFamily="24" charset="-128"/>
                <a:cs typeface="ＭＳ Ｐゴシック" pitchFamily="24" charset="-128"/>
              </a:rPr>
              <a:t>The </a:t>
            </a:r>
            <a:r>
              <a:rPr lang="en-AU" sz="2400" kern="1200" dirty="0">
                <a:latin typeface="Arial" pitchFamily="-65" charset="0"/>
                <a:ea typeface="ＭＳ Ｐゴシック" pitchFamily="24" charset="-128"/>
                <a:cs typeface="ＭＳ Ｐゴシック" pitchFamily="24" charset="-128"/>
              </a:rPr>
              <a:t>Heart Foundation of Australia recommends </a:t>
            </a:r>
            <a:br>
              <a:rPr lang="en-AU" sz="2400" kern="1200" dirty="0">
                <a:latin typeface="Arial" pitchFamily="-65" charset="0"/>
                <a:ea typeface="ＭＳ Ｐゴシック" pitchFamily="24" charset="-128"/>
                <a:cs typeface="ＭＳ Ｐゴシック" pitchFamily="24" charset="-128"/>
              </a:rPr>
            </a:br>
            <a:r>
              <a:rPr lang="en-AU" sz="2400" kern="1200" dirty="0">
                <a:latin typeface="Arial" pitchFamily="-65" charset="0"/>
                <a:ea typeface="ＭＳ Ｐゴシック" pitchFamily="24" charset="-128"/>
                <a:cs typeface="ＭＳ Ｐゴシック" pitchFamily="24" charset="-128"/>
              </a:rPr>
              <a:t>2-3 grams of plant sterols/day</a:t>
            </a:r>
          </a:p>
          <a:p>
            <a:pPr marL="342900" lvl="0" indent="-342900" algn="l">
              <a:lnSpc>
                <a:spcPct val="90000"/>
              </a:lnSpc>
              <a:buFontTx/>
              <a:buChar char="•"/>
            </a:pPr>
            <a:endParaRPr lang="en-AU" sz="2400" kern="1200" dirty="0">
              <a:solidFill>
                <a:srgbClr val="000000"/>
              </a:solidFill>
              <a:latin typeface="Arial" charset="0"/>
              <a:ea typeface="ＭＳ Ｐゴシック" pitchFamily="1" charset="-128"/>
            </a:endParaRPr>
          </a:p>
          <a:p>
            <a:pPr marL="342900" lvl="0" indent="-342900" algn="l">
              <a:lnSpc>
                <a:spcPct val="90000"/>
              </a:lnSpc>
              <a:buFontTx/>
              <a:buChar char="•"/>
            </a:pPr>
            <a:endParaRPr lang="en-AU" sz="2400" kern="1200" dirty="0">
              <a:solidFill>
                <a:srgbClr val="000000"/>
              </a:solidFill>
              <a:latin typeface="Arial" charset="0"/>
              <a:ea typeface="ＭＳ Ｐゴシック" pitchFamily="1" charset="-128"/>
            </a:endParaRPr>
          </a:p>
          <a:p>
            <a:pPr marL="342900" lvl="0" indent="-342900" algn="l">
              <a:lnSpc>
                <a:spcPct val="90000"/>
              </a:lnSpc>
              <a:buFontTx/>
              <a:buChar char="•"/>
            </a:pPr>
            <a:endParaRPr lang="en-AU" sz="2400" kern="1200" dirty="0" smtClean="0">
              <a:solidFill>
                <a:srgbClr val="000000"/>
              </a:solidFill>
              <a:latin typeface="Arial" charset="0"/>
              <a:ea typeface="ＭＳ Ｐゴシック" pitchFamily="1" charset="-128"/>
            </a:endParaRPr>
          </a:p>
          <a:p>
            <a:pPr marL="342900" lvl="0" indent="-342900" algn="l">
              <a:lnSpc>
                <a:spcPct val="90000"/>
              </a:lnSpc>
              <a:buFontTx/>
              <a:buChar char="•"/>
            </a:pPr>
            <a:endParaRPr lang="en-AU" sz="2400" kern="1200" dirty="0">
              <a:solidFill>
                <a:srgbClr val="000000"/>
              </a:solidFill>
              <a:latin typeface="Arial" charset="0"/>
              <a:ea typeface="ＭＳ Ｐゴシック" pitchFamily="1" charset="-128"/>
            </a:endParaRPr>
          </a:p>
          <a:p>
            <a:pPr marL="342900" lvl="0" indent="-342900" algn="l">
              <a:lnSpc>
                <a:spcPct val="90000"/>
              </a:lnSpc>
              <a:buFontTx/>
              <a:buChar char="•"/>
            </a:pPr>
            <a:endParaRPr lang="en-AU" sz="2400" kern="1200" dirty="0" smtClean="0">
              <a:solidFill>
                <a:srgbClr val="000000"/>
              </a:solidFill>
              <a:latin typeface="Arial" charset="0"/>
              <a:ea typeface="ＭＳ Ｐゴシック" pitchFamily="1" charset="-128"/>
            </a:endParaRPr>
          </a:p>
          <a:p>
            <a:pPr marL="342900" lvl="0" indent="-342900" algn="l">
              <a:lnSpc>
                <a:spcPct val="90000"/>
              </a:lnSpc>
              <a:buFontTx/>
              <a:buChar char="•"/>
            </a:pPr>
            <a:endParaRPr lang="en-AU" sz="800" kern="1200" dirty="0">
              <a:solidFill>
                <a:srgbClr val="000000"/>
              </a:solidFill>
              <a:latin typeface="Arial" charset="0"/>
              <a:ea typeface="ＭＳ Ｐゴシック" pitchFamily="1" charset="-128"/>
            </a:endParaRPr>
          </a:p>
          <a:p>
            <a:pPr>
              <a:lnSpc>
                <a:spcPct val="90000"/>
              </a:lnSpc>
              <a:buClr>
                <a:srgbClr val="FF0000"/>
              </a:buClr>
              <a:buFont typeface="Arial" charset="0"/>
              <a:buChar char="♥"/>
            </a:pPr>
            <a:r>
              <a:rPr lang="en-AU" sz="2400" kern="1200" dirty="0">
                <a:latin typeface="Arial" pitchFamily="-65" charset="0"/>
                <a:ea typeface="ＭＳ Ｐゴシック" pitchFamily="24" charset="-128"/>
                <a:cs typeface="ＭＳ Ｐゴシック" pitchFamily="24" charset="-128"/>
              </a:rPr>
              <a:t>&gt; 3 grams/day provides no additional benefit</a:t>
            </a:r>
          </a:p>
          <a:p>
            <a:pPr marL="342900" lvl="0" indent="-342900" algn="l">
              <a:lnSpc>
                <a:spcPct val="90000"/>
              </a:lnSpc>
              <a:buFontTx/>
              <a:buChar char="•"/>
            </a:pPr>
            <a:endParaRPr lang="en-AU" sz="2400" kern="1200" dirty="0">
              <a:solidFill>
                <a:srgbClr val="000000"/>
              </a:solidFill>
              <a:latin typeface="Arial" charset="0"/>
              <a:ea typeface="ＭＳ Ｐゴシック" pitchFamily="1" charset="-128"/>
            </a:endParaRPr>
          </a:p>
          <a:p>
            <a:pPr marL="342900" lvl="0" indent="-342900" algn="l">
              <a:lnSpc>
                <a:spcPct val="90000"/>
              </a:lnSpc>
              <a:buFontTx/>
              <a:buChar char="•"/>
            </a:pPr>
            <a:endParaRPr lang="en-AU" sz="2800" kern="1200" dirty="0">
              <a:solidFill>
                <a:srgbClr val="000000"/>
              </a:solidFill>
              <a:latin typeface="Arial" charset="0"/>
              <a:ea typeface="ＭＳ Ｐゴシック" pitchFamily="1" charset="-128"/>
            </a:endParaRPr>
          </a:p>
          <a:p>
            <a:pPr algn="l"/>
            <a:endParaRPr lang="en-US" sz="1200" dirty="0">
              <a:solidFill>
                <a:srgbClr val="FFFFFF"/>
              </a:solidFill>
              <a:latin typeface="Bree Light"/>
              <a:cs typeface="Bree Light"/>
            </a:endParaRPr>
          </a:p>
        </p:txBody>
      </p:sp>
      <p:grpSp>
        <p:nvGrpSpPr>
          <p:cNvPr id="5" name="Group 4"/>
          <p:cNvGrpSpPr/>
          <p:nvPr/>
        </p:nvGrpSpPr>
        <p:grpSpPr>
          <a:xfrm>
            <a:off x="2033811" y="2924944"/>
            <a:ext cx="5223445" cy="1841501"/>
            <a:chOff x="684213" y="3429000"/>
            <a:chExt cx="5688012" cy="2147888"/>
          </a:xfrm>
        </p:grpSpPr>
        <p:sp>
          <p:nvSpPr>
            <p:cNvPr id="6" name="Text Box 9"/>
            <p:cNvSpPr txBox="1">
              <a:spLocks noChangeArrowheads="1"/>
            </p:cNvSpPr>
            <p:nvPr/>
          </p:nvSpPr>
          <p:spPr bwMode="auto">
            <a:xfrm>
              <a:off x="3779838" y="3536950"/>
              <a:ext cx="2592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AU" sz="2000"/>
                <a:t>0.8g plant sterol</a:t>
              </a:r>
            </a:p>
          </p:txBody>
        </p:sp>
        <p:sp>
          <p:nvSpPr>
            <p:cNvPr id="7" name="Text Box 10"/>
            <p:cNvSpPr txBox="1">
              <a:spLocks noChangeArrowheads="1"/>
            </p:cNvSpPr>
            <p:nvPr/>
          </p:nvSpPr>
          <p:spPr bwMode="auto">
            <a:xfrm>
              <a:off x="3851275" y="4941888"/>
              <a:ext cx="2519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AU" sz="2000"/>
                <a:t>2.4g plant sterols</a:t>
              </a:r>
            </a:p>
          </p:txBody>
        </p:sp>
        <p:grpSp>
          <p:nvGrpSpPr>
            <p:cNvPr id="9" name="Group 8"/>
            <p:cNvGrpSpPr/>
            <p:nvPr/>
          </p:nvGrpSpPr>
          <p:grpSpPr>
            <a:xfrm>
              <a:off x="684213" y="3429000"/>
              <a:ext cx="2992437" cy="2147888"/>
              <a:chOff x="684213" y="3429000"/>
              <a:chExt cx="2992437" cy="2147888"/>
            </a:xfrm>
          </p:grpSpPr>
          <p:sp>
            <p:nvSpPr>
              <p:cNvPr id="10" name="AutoShape 7"/>
              <p:cNvSpPr>
                <a:spLocks noChangeArrowheads="1"/>
              </p:cNvSpPr>
              <p:nvPr/>
            </p:nvSpPr>
            <p:spPr bwMode="auto">
              <a:xfrm>
                <a:off x="2627313" y="3500438"/>
                <a:ext cx="976312"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3" name="AutoShape 8"/>
              <p:cNvSpPr>
                <a:spLocks noChangeArrowheads="1"/>
              </p:cNvSpPr>
              <p:nvPr/>
            </p:nvSpPr>
            <p:spPr bwMode="auto">
              <a:xfrm>
                <a:off x="2700338" y="4941888"/>
                <a:ext cx="976312"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4" name="Text Box 11"/>
              <p:cNvSpPr txBox="1">
                <a:spLocks noChangeArrowheads="1"/>
              </p:cNvSpPr>
              <p:nvPr/>
            </p:nvSpPr>
            <p:spPr bwMode="auto">
              <a:xfrm>
                <a:off x="971550" y="4076700"/>
                <a:ext cx="17287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AU" sz="1800" dirty="0"/>
                  <a:t>250ml PURA </a:t>
                </a:r>
                <a:r>
                  <a:rPr lang="en-AU" sz="1800" dirty="0" err="1"/>
                  <a:t>HeartActive</a:t>
                </a:r>
                <a:endParaRPr lang="en-AU" sz="1800" dirty="0"/>
              </a:p>
            </p:txBody>
          </p:sp>
          <p:sp>
            <p:nvSpPr>
              <p:cNvPr id="15" name="Oval 12"/>
              <p:cNvSpPr>
                <a:spLocks noChangeArrowheads="1"/>
              </p:cNvSpPr>
              <p:nvPr/>
            </p:nvSpPr>
            <p:spPr bwMode="auto">
              <a:xfrm>
                <a:off x="1403350" y="3429000"/>
                <a:ext cx="360363"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6" name="Line 14"/>
              <p:cNvSpPr>
                <a:spLocks noChangeShapeType="1"/>
              </p:cNvSpPr>
              <p:nvPr/>
            </p:nvSpPr>
            <p:spPr bwMode="auto">
              <a:xfrm flipH="1">
                <a:off x="1692275" y="3500438"/>
                <a:ext cx="71438"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 name="Line 15"/>
              <p:cNvSpPr>
                <a:spLocks noChangeShapeType="1"/>
              </p:cNvSpPr>
              <p:nvPr/>
            </p:nvSpPr>
            <p:spPr bwMode="auto">
              <a:xfrm>
                <a:off x="1403350" y="3500438"/>
                <a:ext cx="71438"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8" name="Arc 16"/>
              <p:cNvSpPr>
                <a:spLocks/>
              </p:cNvSpPr>
              <p:nvPr/>
            </p:nvSpPr>
            <p:spPr bwMode="auto">
              <a:xfrm rot="7008347">
                <a:off x="1447007" y="3890168"/>
                <a:ext cx="203200" cy="290513"/>
              </a:xfrm>
              <a:custGeom>
                <a:avLst/>
                <a:gdLst>
                  <a:gd name="G0" fmla="+- 0 0 0"/>
                  <a:gd name="G1" fmla="+- 18524 0 0"/>
                  <a:gd name="G2" fmla="+- 21600 0 0"/>
                  <a:gd name="T0" fmla="*/ 11109 w 20225"/>
                  <a:gd name="T1" fmla="*/ 0 h 18524"/>
                  <a:gd name="T2" fmla="*/ 20225 w 20225"/>
                  <a:gd name="T3" fmla="*/ 10940 h 18524"/>
                  <a:gd name="T4" fmla="*/ 0 w 20225"/>
                  <a:gd name="T5" fmla="*/ 18524 h 18524"/>
                </a:gdLst>
                <a:ahLst/>
                <a:cxnLst>
                  <a:cxn ang="0">
                    <a:pos x="T0" y="T1"/>
                  </a:cxn>
                  <a:cxn ang="0">
                    <a:pos x="T2" y="T3"/>
                  </a:cxn>
                  <a:cxn ang="0">
                    <a:pos x="T4" y="T5"/>
                  </a:cxn>
                </a:cxnLst>
                <a:rect l="0" t="0" r="r" b="b"/>
                <a:pathLst>
                  <a:path w="20225" h="18524" fill="none" extrusionOk="0">
                    <a:moveTo>
                      <a:pt x="11109" y="-1"/>
                    </a:moveTo>
                    <a:cubicBezTo>
                      <a:pt x="15297" y="2511"/>
                      <a:pt x="18510" y="6367"/>
                      <a:pt x="20224" y="10940"/>
                    </a:cubicBezTo>
                  </a:path>
                  <a:path w="20225" h="18524" stroke="0" extrusionOk="0">
                    <a:moveTo>
                      <a:pt x="11109" y="-1"/>
                    </a:moveTo>
                    <a:cubicBezTo>
                      <a:pt x="15297" y="2511"/>
                      <a:pt x="18510" y="6367"/>
                      <a:pt x="20224" y="10940"/>
                    </a:cubicBezTo>
                    <a:lnTo>
                      <a:pt x="0" y="18524"/>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9" name="Oval 17"/>
              <p:cNvSpPr>
                <a:spLocks noChangeArrowheads="1"/>
              </p:cNvSpPr>
              <p:nvPr/>
            </p:nvSpPr>
            <p:spPr bwMode="auto">
              <a:xfrm>
                <a:off x="684213" y="4868863"/>
                <a:ext cx="360362"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0" name="Arc 18"/>
              <p:cNvSpPr>
                <a:spLocks/>
              </p:cNvSpPr>
              <p:nvPr/>
            </p:nvSpPr>
            <p:spPr bwMode="auto">
              <a:xfrm rot="7008347">
                <a:off x="734219" y="4818857"/>
                <a:ext cx="212725" cy="312737"/>
              </a:xfrm>
              <a:custGeom>
                <a:avLst/>
                <a:gdLst>
                  <a:gd name="G0" fmla="+- 0 0 0"/>
                  <a:gd name="G1" fmla="+- 19955 0 0"/>
                  <a:gd name="G2" fmla="+- 21600 0 0"/>
                  <a:gd name="T0" fmla="*/ 8268 w 21253"/>
                  <a:gd name="T1" fmla="*/ 0 h 19955"/>
                  <a:gd name="T2" fmla="*/ 21253 w 21253"/>
                  <a:gd name="T3" fmla="*/ 16097 h 19955"/>
                  <a:gd name="T4" fmla="*/ 0 w 21253"/>
                  <a:gd name="T5" fmla="*/ 19955 h 19955"/>
                </a:gdLst>
                <a:ahLst/>
                <a:cxnLst>
                  <a:cxn ang="0">
                    <a:pos x="T0" y="T1"/>
                  </a:cxn>
                  <a:cxn ang="0">
                    <a:pos x="T2" y="T3"/>
                  </a:cxn>
                  <a:cxn ang="0">
                    <a:pos x="T4" y="T5"/>
                  </a:cxn>
                </a:cxnLst>
                <a:rect l="0" t="0" r="r" b="b"/>
                <a:pathLst>
                  <a:path w="21253" h="19955" fill="none" extrusionOk="0">
                    <a:moveTo>
                      <a:pt x="8267" y="0"/>
                    </a:moveTo>
                    <a:cubicBezTo>
                      <a:pt x="15050" y="2810"/>
                      <a:pt x="19941" y="8873"/>
                      <a:pt x="21252" y="16097"/>
                    </a:cubicBezTo>
                  </a:path>
                  <a:path w="21253" h="19955" stroke="0" extrusionOk="0">
                    <a:moveTo>
                      <a:pt x="8267" y="0"/>
                    </a:moveTo>
                    <a:cubicBezTo>
                      <a:pt x="15050" y="2810"/>
                      <a:pt x="19941" y="8873"/>
                      <a:pt x="21252" y="16097"/>
                    </a:cubicBezTo>
                    <a:lnTo>
                      <a:pt x="0" y="19955"/>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1" name="Line 19"/>
              <p:cNvSpPr>
                <a:spLocks noChangeShapeType="1"/>
              </p:cNvSpPr>
              <p:nvPr/>
            </p:nvSpPr>
            <p:spPr bwMode="auto">
              <a:xfrm flipH="1">
                <a:off x="971550" y="4941888"/>
                <a:ext cx="71438"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2" name="Line 20"/>
              <p:cNvSpPr>
                <a:spLocks noChangeShapeType="1"/>
              </p:cNvSpPr>
              <p:nvPr/>
            </p:nvSpPr>
            <p:spPr bwMode="auto">
              <a:xfrm>
                <a:off x="684213" y="4941888"/>
                <a:ext cx="71437"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3" name="Arc 21"/>
              <p:cNvSpPr>
                <a:spLocks/>
              </p:cNvSpPr>
              <p:nvPr/>
            </p:nvSpPr>
            <p:spPr bwMode="auto">
              <a:xfrm rot="7008347">
                <a:off x="727869" y="5330032"/>
                <a:ext cx="203200" cy="290512"/>
              </a:xfrm>
              <a:custGeom>
                <a:avLst/>
                <a:gdLst>
                  <a:gd name="G0" fmla="+- 0 0 0"/>
                  <a:gd name="G1" fmla="+- 18524 0 0"/>
                  <a:gd name="G2" fmla="+- 21600 0 0"/>
                  <a:gd name="T0" fmla="*/ 11109 w 20225"/>
                  <a:gd name="T1" fmla="*/ 0 h 18524"/>
                  <a:gd name="T2" fmla="*/ 20225 w 20225"/>
                  <a:gd name="T3" fmla="*/ 10940 h 18524"/>
                  <a:gd name="T4" fmla="*/ 0 w 20225"/>
                  <a:gd name="T5" fmla="*/ 18524 h 18524"/>
                </a:gdLst>
                <a:ahLst/>
                <a:cxnLst>
                  <a:cxn ang="0">
                    <a:pos x="T0" y="T1"/>
                  </a:cxn>
                  <a:cxn ang="0">
                    <a:pos x="T2" y="T3"/>
                  </a:cxn>
                  <a:cxn ang="0">
                    <a:pos x="T4" y="T5"/>
                  </a:cxn>
                </a:cxnLst>
                <a:rect l="0" t="0" r="r" b="b"/>
                <a:pathLst>
                  <a:path w="20225" h="18524" fill="none" extrusionOk="0">
                    <a:moveTo>
                      <a:pt x="11109" y="-1"/>
                    </a:moveTo>
                    <a:cubicBezTo>
                      <a:pt x="15297" y="2511"/>
                      <a:pt x="18510" y="6367"/>
                      <a:pt x="20224" y="10940"/>
                    </a:cubicBezTo>
                  </a:path>
                  <a:path w="20225" h="18524" stroke="0" extrusionOk="0">
                    <a:moveTo>
                      <a:pt x="11109" y="-1"/>
                    </a:moveTo>
                    <a:cubicBezTo>
                      <a:pt x="15297" y="2511"/>
                      <a:pt x="18510" y="6367"/>
                      <a:pt x="20224" y="10940"/>
                    </a:cubicBezTo>
                    <a:lnTo>
                      <a:pt x="0" y="18524"/>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4" name="Oval 22"/>
              <p:cNvSpPr>
                <a:spLocks noChangeArrowheads="1"/>
              </p:cNvSpPr>
              <p:nvPr/>
            </p:nvSpPr>
            <p:spPr bwMode="auto">
              <a:xfrm>
                <a:off x="1187450" y="4868863"/>
                <a:ext cx="360363"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5" name="Oval 23"/>
              <p:cNvSpPr>
                <a:spLocks noChangeArrowheads="1"/>
              </p:cNvSpPr>
              <p:nvPr/>
            </p:nvSpPr>
            <p:spPr bwMode="auto">
              <a:xfrm>
                <a:off x="1763713" y="4868863"/>
                <a:ext cx="360362" cy="730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6" name="Arc 24"/>
              <p:cNvSpPr>
                <a:spLocks/>
              </p:cNvSpPr>
              <p:nvPr/>
            </p:nvSpPr>
            <p:spPr bwMode="auto">
              <a:xfrm rot="7008347">
                <a:off x="1237456" y="4818857"/>
                <a:ext cx="212725" cy="312738"/>
              </a:xfrm>
              <a:custGeom>
                <a:avLst/>
                <a:gdLst>
                  <a:gd name="G0" fmla="+- 0 0 0"/>
                  <a:gd name="G1" fmla="+- 19955 0 0"/>
                  <a:gd name="G2" fmla="+- 21600 0 0"/>
                  <a:gd name="T0" fmla="*/ 8268 w 21253"/>
                  <a:gd name="T1" fmla="*/ 0 h 19955"/>
                  <a:gd name="T2" fmla="*/ 21253 w 21253"/>
                  <a:gd name="T3" fmla="*/ 16097 h 19955"/>
                  <a:gd name="T4" fmla="*/ 0 w 21253"/>
                  <a:gd name="T5" fmla="*/ 19955 h 19955"/>
                </a:gdLst>
                <a:ahLst/>
                <a:cxnLst>
                  <a:cxn ang="0">
                    <a:pos x="T0" y="T1"/>
                  </a:cxn>
                  <a:cxn ang="0">
                    <a:pos x="T2" y="T3"/>
                  </a:cxn>
                  <a:cxn ang="0">
                    <a:pos x="T4" y="T5"/>
                  </a:cxn>
                </a:cxnLst>
                <a:rect l="0" t="0" r="r" b="b"/>
                <a:pathLst>
                  <a:path w="21253" h="19955" fill="none" extrusionOk="0">
                    <a:moveTo>
                      <a:pt x="8267" y="0"/>
                    </a:moveTo>
                    <a:cubicBezTo>
                      <a:pt x="15050" y="2810"/>
                      <a:pt x="19941" y="8873"/>
                      <a:pt x="21252" y="16097"/>
                    </a:cubicBezTo>
                  </a:path>
                  <a:path w="21253" h="19955" stroke="0" extrusionOk="0">
                    <a:moveTo>
                      <a:pt x="8267" y="0"/>
                    </a:moveTo>
                    <a:cubicBezTo>
                      <a:pt x="15050" y="2810"/>
                      <a:pt x="19941" y="8873"/>
                      <a:pt x="21252" y="16097"/>
                    </a:cubicBezTo>
                    <a:lnTo>
                      <a:pt x="0" y="19955"/>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7" name="Arc 25"/>
              <p:cNvSpPr>
                <a:spLocks/>
              </p:cNvSpPr>
              <p:nvPr/>
            </p:nvSpPr>
            <p:spPr bwMode="auto">
              <a:xfrm rot="7008347">
                <a:off x="1813719" y="4818857"/>
                <a:ext cx="212725" cy="312737"/>
              </a:xfrm>
              <a:custGeom>
                <a:avLst/>
                <a:gdLst>
                  <a:gd name="G0" fmla="+- 0 0 0"/>
                  <a:gd name="G1" fmla="+- 19955 0 0"/>
                  <a:gd name="G2" fmla="+- 21600 0 0"/>
                  <a:gd name="T0" fmla="*/ 8268 w 21253"/>
                  <a:gd name="T1" fmla="*/ 0 h 19955"/>
                  <a:gd name="T2" fmla="*/ 21253 w 21253"/>
                  <a:gd name="T3" fmla="*/ 16097 h 19955"/>
                  <a:gd name="T4" fmla="*/ 0 w 21253"/>
                  <a:gd name="T5" fmla="*/ 19955 h 19955"/>
                </a:gdLst>
                <a:ahLst/>
                <a:cxnLst>
                  <a:cxn ang="0">
                    <a:pos x="T0" y="T1"/>
                  </a:cxn>
                  <a:cxn ang="0">
                    <a:pos x="T2" y="T3"/>
                  </a:cxn>
                  <a:cxn ang="0">
                    <a:pos x="T4" y="T5"/>
                  </a:cxn>
                </a:cxnLst>
                <a:rect l="0" t="0" r="r" b="b"/>
                <a:pathLst>
                  <a:path w="21253" h="19955" fill="none" extrusionOk="0">
                    <a:moveTo>
                      <a:pt x="8267" y="0"/>
                    </a:moveTo>
                    <a:cubicBezTo>
                      <a:pt x="15050" y="2810"/>
                      <a:pt x="19941" y="8873"/>
                      <a:pt x="21252" y="16097"/>
                    </a:cubicBezTo>
                  </a:path>
                  <a:path w="21253" h="19955" stroke="0" extrusionOk="0">
                    <a:moveTo>
                      <a:pt x="8267" y="0"/>
                    </a:moveTo>
                    <a:cubicBezTo>
                      <a:pt x="15050" y="2810"/>
                      <a:pt x="19941" y="8873"/>
                      <a:pt x="21252" y="16097"/>
                    </a:cubicBezTo>
                    <a:lnTo>
                      <a:pt x="0" y="19955"/>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8" name="Line 26"/>
              <p:cNvSpPr>
                <a:spLocks noChangeShapeType="1"/>
              </p:cNvSpPr>
              <p:nvPr/>
            </p:nvSpPr>
            <p:spPr bwMode="auto">
              <a:xfrm flipH="1">
                <a:off x="1476375" y="4941888"/>
                <a:ext cx="71438"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 name="Line 27"/>
              <p:cNvSpPr>
                <a:spLocks noChangeShapeType="1"/>
              </p:cNvSpPr>
              <p:nvPr/>
            </p:nvSpPr>
            <p:spPr bwMode="auto">
              <a:xfrm>
                <a:off x="1187450" y="4941888"/>
                <a:ext cx="71438"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0" name="Arc 28"/>
              <p:cNvSpPr>
                <a:spLocks/>
              </p:cNvSpPr>
              <p:nvPr/>
            </p:nvSpPr>
            <p:spPr bwMode="auto">
              <a:xfrm rot="7008347">
                <a:off x="1231107" y="5330031"/>
                <a:ext cx="203200" cy="290513"/>
              </a:xfrm>
              <a:custGeom>
                <a:avLst/>
                <a:gdLst>
                  <a:gd name="G0" fmla="+- 0 0 0"/>
                  <a:gd name="G1" fmla="+- 18524 0 0"/>
                  <a:gd name="G2" fmla="+- 21600 0 0"/>
                  <a:gd name="T0" fmla="*/ 11109 w 20225"/>
                  <a:gd name="T1" fmla="*/ 0 h 18524"/>
                  <a:gd name="T2" fmla="*/ 20225 w 20225"/>
                  <a:gd name="T3" fmla="*/ 10940 h 18524"/>
                  <a:gd name="T4" fmla="*/ 0 w 20225"/>
                  <a:gd name="T5" fmla="*/ 18524 h 18524"/>
                </a:gdLst>
                <a:ahLst/>
                <a:cxnLst>
                  <a:cxn ang="0">
                    <a:pos x="T0" y="T1"/>
                  </a:cxn>
                  <a:cxn ang="0">
                    <a:pos x="T2" y="T3"/>
                  </a:cxn>
                  <a:cxn ang="0">
                    <a:pos x="T4" y="T5"/>
                  </a:cxn>
                </a:cxnLst>
                <a:rect l="0" t="0" r="r" b="b"/>
                <a:pathLst>
                  <a:path w="20225" h="18524" fill="none" extrusionOk="0">
                    <a:moveTo>
                      <a:pt x="11109" y="-1"/>
                    </a:moveTo>
                    <a:cubicBezTo>
                      <a:pt x="15297" y="2511"/>
                      <a:pt x="18510" y="6367"/>
                      <a:pt x="20224" y="10940"/>
                    </a:cubicBezTo>
                  </a:path>
                  <a:path w="20225" h="18524" stroke="0" extrusionOk="0">
                    <a:moveTo>
                      <a:pt x="11109" y="-1"/>
                    </a:moveTo>
                    <a:cubicBezTo>
                      <a:pt x="15297" y="2511"/>
                      <a:pt x="18510" y="6367"/>
                      <a:pt x="20224" y="10940"/>
                    </a:cubicBezTo>
                    <a:lnTo>
                      <a:pt x="0" y="18524"/>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31" name="Line 29"/>
              <p:cNvSpPr>
                <a:spLocks noChangeShapeType="1"/>
              </p:cNvSpPr>
              <p:nvPr/>
            </p:nvSpPr>
            <p:spPr bwMode="auto">
              <a:xfrm flipH="1">
                <a:off x="2051050" y="4941888"/>
                <a:ext cx="71438"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2" name="Line 30"/>
              <p:cNvSpPr>
                <a:spLocks noChangeShapeType="1"/>
              </p:cNvSpPr>
              <p:nvPr/>
            </p:nvSpPr>
            <p:spPr bwMode="auto">
              <a:xfrm>
                <a:off x="1763713" y="4941888"/>
                <a:ext cx="71437"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3" name="Arc 31"/>
              <p:cNvSpPr>
                <a:spLocks/>
              </p:cNvSpPr>
              <p:nvPr/>
            </p:nvSpPr>
            <p:spPr bwMode="auto">
              <a:xfrm rot="7008347">
                <a:off x="1807369" y="5330032"/>
                <a:ext cx="203200" cy="290512"/>
              </a:xfrm>
              <a:custGeom>
                <a:avLst/>
                <a:gdLst>
                  <a:gd name="G0" fmla="+- 0 0 0"/>
                  <a:gd name="G1" fmla="+- 18524 0 0"/>
                  <a:gd name="G2" fmla="+- 21600 0 0"/>
                  <a:gd name="T0" fmla="*/ 11109 w 20225"/>
                  <a:gd name="T1" fmla="*/ 0 h 18524"/>
                  <a:gd name="T2" fmla="*/ 20225 w 20225"/>
                  <a:gd name="T3" fmla="*/ 10940 h 18524"/>
                  <a:gd name="T4" fmla="*/ 0 w 20225"/>
                  <a:gd name="T5" fmla="*/ 18524 h 18524"/>
                </a:gdLst>
                <a:ahLst/>
                <a:cxnLst>
                  <a:cxn ang="0">
                    <a:pos x="T0" y="T1"/>
                  </a:cxn>
                  <a:cxn ang="0">
                    <a:pos x="T2" y="T3"/>
                  </a:cxn>
                  <a:cxn ang="0">
                    <a:pos x="T4" y="T5"/>
                  </a:cxn>
                </a:cxnLst>
                <a:rect l="0" t="0" r="r" b="b"/>
                <a:pathLst>
                  <a:path w="20225" h="18524" fill="none" extrusionOk="0">
                    <a:moveTo>
                      <a:pt x="11109" y="-1"/>
                    </a:moveTo>
                    <a:cubicBezTo>
                      <a:pt x="15297" y="2511"/>
                      <a:pt x="18510" y="6367"/>
                      <a:pt x="20224" y="10940"/>
                    </a:cubicBezTo>
                  </a:path>
                  <a:path w="20225" h="18524" stroke="0" extrusionOk="0">
                    <a:moveTo>
                      <a:pt x="11109" y="-1"/>
                    </a:moveTo>
                    <a:cubicBezTo>
                      <a:pt x="15297" y="2511"/>
                      <a:pt x="18510" y="6367"/>
                      <a:pt x="20224" y="10940"/>
                    </a:cubicBezTo>
                    <a:lnTo>
                      <a:pt x="0" y="18524"/>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spTree>
    <p:extLst>
      <p:ext uri="{BB962C8B-B14F-4D97-AF65-F5344CB8AC3E}">
        <p14:creationId xmlns:p14="http://schemas.microsoft.com/office/powerpoint/2010/main" val="487978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632520" y="1841322"/>
            <a:ext cx="8712968" cy="3675910"/>
          </a:xfrm>
          <a:prstGeom prst="roundRect">
            <a:avLst/>
          </a:prstGeom>
          <a:solidFill>
            <a:srgbClr val="009999">
              <a:alpha val="52000"/>
            </a:srgbClr>
          </a:solidFill>
        </p:spPr>
        <p:txBody>
          <a:bodyPr lIns="100800" tIns="64008" rIns="50400" bIns="64008"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endParaRPr lang="en-AU" sz="2200" dirty="0">
              <a:solidFill>
                <a:schemeClr val="bg1"/>
              </a:solidFill>
              <a:ea typeface="ヒラギノ角ゴ Pro W3" pitchFamily="96" charset="-128"/>
            </a:endParaRPr>
          </a:p>
        </p:txBody>
      </p:sp>
      <p:sp>
        <p:nvSpPr>
          <p:cNvPr id="12" name="Rectangle 11"/>
          <p:cNvSpPr>
            <a:spLocks noGrp="1" noChangeArrowheads="1"/>
          </p:cNvSpPr>
          <p:nvPr>
            <p:ph type="title"/>
          </p:nvPr>
        </p:nvSpPr>
        <p:spPr>
          <a:xfrm>
            <a:off x="0" y="609600"/>
            <a:ext cx="9906000" cy="1143000"/>
          </a:xfrm>
        </p:spPr>
        <p:txBody>
          <a:bodyPr anchor="t"/>
          <a:lstStyle/>
          <a:p>
            <a:pPr eaLnBrk="1" hangingPunct="1"/>
            <a:r>
              <a:rPr lang="en-AU" dirty="0">
                <a:solidFill>
                  <a:srgbClr val="C00000"/>
                </a:solidFill>
                <a:latin typeface="Arial Bold" pitchFamily="1" charset="0"/>
              </a:rPr>
              <a:t>Plant sterols </a:t>
            </a:r>
            <a:r>
              <a:rPr lang="en-AU" sz="3600" dirty="0">
                <a:solidFill>
                  <a:srgbClr val="C00000"/>
                </a:solidFill>
                <a:latin typeface="Arial Bold" pitchFamily="1" charset="0"/>
              </a:rPr>
              <a:t>- </a:t>
            </a:r>
            <a:r>
              <a:rPr lang="en-AU" sz="3600" dirty="0">
                <a:solidFill>
                  <a:srgbClr val="C00000"/>
                </a:solidFill>
              </a:rPr>
              <a:t>can everyone use them?</a:t>
            </a:r>
          </a:p>
        </p:txBody>
      </p:sp>
      <p:sp>
        <p:nvSpPr>
          <p:cNvPr id="5" name="Rectangle 6"/>
          <p:cNvSpPr>
            <a:spLocks noGrp="1" noChangeArrowheads="1"/>
          </p:cNvSpPr>
          <p:nvPr>
            <p:ph idx="1"/>
          </p:nvPr>
        </p:nvSpPr>
        <p:spPr bwMode="auto">
          <a:xfrm>
            <a:off x="742950" y="2122512"/>
            <a:ext cx="8420100" cy="4114800"/>
          </a:xfrm>
          <a:prstGeom prst="rect">
            <a:avLst/>
          </a:prstGeom>
          <a:noFill/>
          <a:ln>
            <a:noFill/>
          </a:ln>
          <a:effectLst/>
          <a:extLst/>
        </p:spPr>
        <p:txBody>
          <a:bodyPr/>
          <a:lstStyle/>
          <a:p>
            <a:pPr>
              <a:lnSpc>
                <a:spcPct val="90000"/>
              </a:lnSpc>
              <a:buClr>
                <a:srgbClr val="FF0000"/>
              </a:buClr>
              <a:buFont typeface="Arial" charset="0"/>
              <a:buChar char="♥"/>
            </a:pPr>
            <a:r>
              <a:rPr lang="en-AU" sz="2800" b="1" kern="1200" dirty="0">
                <a:latin typeface="Arial" pitchFamily="-65" charset="0"/>
                <a:ea typeface="ＭＳ Ｐゴシック" pitchFamily="24" charset="-128"/>
                <a:cs typeface="ＭＳ Ｐゴシック" pitchFamily="24" charset="-128"/>
              </a:rPr>
              <a:t>Yes, but….</a:t>
            </a:r>
          </a:p>
          <a:p>
            <a:pPr>
              <a:lnSpc>
                <a:spcPct val="90000"/>
              </a:lnSpc>
              <a:buClr>
                <a:srgbClr val="FF0000"/>
              </a:buClr>
              <a:buFont typeface="Arial" charset="0"/>
              <a:buChar char="♥"/>
            </a:pPr>
            <a:r>
              <a:rPr lang="en-AU" sz="2800" kern="1200" dirty="0">
                <a:latin typeface="Arial" pitchFamily="-65" charset="0"/>
                <a:ea typeface="ＭＳ Ｐゴシック" pitchFamily="24" charset="-128"/>
                <a:cs typeface="ＭＳ Ｐゴシック" pitchFamily="24" charset="-128"/>
              </a:rPr>
              <a:t>children under the age of 5 years and pregnant or lactating women should consult their doctor before using plant sterol products. This is because these people may have special dietary needs.</a:t>
            </a:r>
          </a:p>
          <a:p>
            <a:pPr marL="342900" indent="-342900" eaLnBrk="1" hangingPunct="1">
              <a:spcBef>
                <a:spcPct val="20000"/>
              </a:spcBef>
            </a:pPr>
            <a:endParaRPr lang="en-AU" sz="3600" dirty="0"/>
          </a:p>
        </p:txBody>
      </p:sp>
    </p:spTree>
    <p:extLst>
      <p:ext uri="{BB962C8B-B14F-4D97-AF65-F5344CB8AC3E}">
        <p14:creationId xmlns:p14="http://schemas.microsoft.com/office/powerpoint/2010/main" val="2318623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632520" y="2060848"/>
            <a:ext cx="8712968" cy="2736304"/>
          </a:xfrm>
          <a:prstGeom prst="roundRect">
            <a:avLst/>
          </a:prstGeom>
          <a:solidFill>
            <a:srgbClr val="009999">
              <a:alpha val="52000"/>
            </a:srgbClr>
          </a:solidFill>
        </p:spPr>
        <p:txBody>
          <a:bodyPr lIns="100800" tIns="64008" rIns="50400" bIns="64008"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endParaRPr lang="en-AU" sz="2200" dirty="0">
              <a:solidFill>
                <a:schemeClr val="bg1"/>
              </a:solidFill>
              <a:ea typeface="ヒラギノ角ゴ Pro W3" pitchFamily="96" charset="-128"/>
            </a:endParaRPr>
          </a:p>
        </p:txBody>
      </p:sp>
      <p:sp>
        <p:nvSpPr>
          <p:cNvPr id="12" name="Rectangle 11"/>
          <p:cNvSpPr>
            <a:spLocks noGrp="1" noChangeArrowheads="1"/>
          </p:cNvSpPr>
          <p:nvPr>
            <p:ph type="title"/>
          </p:nvPr>
        </p:nvSpPr>
        <p:spPr>
          <a:xfrm>
            <a:off x="0" y="609600"/>
            <a:ext cx="9906000" cy="1143000"/>
          </a:xfrm>
        </p:spPr>
        <p:txBody>
          <a:bodyPr anchor="t"/>
          <a:lstStyle/>
          <a:p>
            <a:pPr eaLnBrk="1" hangingPunct="1"/>
            <a:r>
              <a:rPr lang="en-AU" dirty="0">
                <a:solidFill>
                  <a:srgbClr val="C00000"/>
                </a:solidFill>
                <a:latin typeface="Arial Bold" pitchFamily="1" charset="0"/>
              </a:rPr>
              <a:t>Plant sterols </a:t>
            </a:r>
            <a:r>
              <a:rPr lang="en-AU" sz="3600" dirty="0">
                <a:solidFill>
                  <a:srgbClr val="C00000"/>
                </a:solidFill>
                <a:latin typeface="Arial Bold" pitchFamily="1" charset="0"/>
              </a:rPr>
              <a:t>-</a:t>
            </a:r>
            <a:r>
              <a:rPr lang="en-AU" sz="3600" dirty="0">
                <a:solidFill>
                  <a:srgbClr val="C00000"/>
                </a:solidFill>
              </a:rPr>
              <a:t> what about cholesterol medication?</a:t>
            </a:r>
          </a:p>
        </p:txBody>
      </p:sp>
      <p:sp>
        <p:nvSpPr>
          <p:cNvPr id="5" name="Rectangle 6"/>
          <p:cNvSpPr>
            <a:spLocks noGrp="1" noChangeArrowheads="1"/>
          </p:cNvSpPr>
          <p:nvPr>
            <p:ph idx="1"/>
          </p:nvPr>
        </p:nvSpPr>
        <p:spPr bwMode="auto">
          <a:prstGeom prst="rect">
            <a:avLst/>
          </a:prstGeom>
          <a:noFill/>
          <a:ln>
            <a:noFill/>
          </a:ln>
          <a:effectLst/>
          <a:extLst/>
        </p:spPr>
        <p:txBody>
          <a:bodyPr/>
          <a:lstStyle/>
          <a:p>
            <a:pPr marL="0" indent="0" eaLnBrk="1" hangingPunct="1">
              <a:spcBef>
                <a:spcPct val="20000"/>
              </a:spcBef>
              <a:buNone/>
            </a:pPr>
            <a:endParaRPr lang="en-AU" dirty="0" smtClean="0"/>
          </a:p>
          <a:p>
            <a:pPr>
              <a:lnSpc>
                <a:spcPct val="90000"/>
              </a:lnSpc>
              <a:buClr>
                <a:srgbClr val="FF0000"/>
              </a:buClr>
              <a:buFont typeface="Arial" charset="0"/>
              <a:buChar char="♥"/>
            </a:pPr>
            <a:r>
              <a:rPr lang="en-AU" sz="2800" kern="1200" dirty="0">
                <a:latin typeface="Arial" pitchFamily="-65" charset="0"/>
                <a:ea typeface="ＭＳ Ｐゴシック" pitchFamily="24" charset="-128"/>
                <a:cs typeface="ＭＳ Ｐゴシック" pitchFamily="24" charset="-128"/>
              </a:rPr>
              <a:t>In general, the effect of plant sterols will be additive to most cholesterol lowering medication*. However you should review this first with your GP.</a:t>
            </a:r>
          </a:p>
        </p:txBody>
      </p:sp>
      <p:sp>
        <p:nvSpPr>
          <p:cNvPr id="6" name="Text Box 4"/>
          <p:cNvSpPr txBox="1">
            <a:spLocks noChangeArrowheads="1"/>
          </p:cNvSpPr>
          <p:nvPr/>
        </p:nvSpPr>
        <p:spPr bwMode="auto">
          <a:xfrm>
            <a:off x="128464" y="6066740"/>
            <a:ext cx="22320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1800" dirty="0"/>
              <a:t>*Thomsen (2004) EJCN 58, 860-70. </a:t>
            </a:r>
          </a:p>
        </p:txBody>
      </p:sp>
    </p:spTree>
    <p:extLst>
      <p:ext uri="{BB962C8B-B14F-4D97-AF65-F5344CB8AC3E}">
        <p14:creationId xmlns:p14="http://schemas.microsoft.com/office/powerpoint/2010/main" val="3228755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32520" y="1844824"/>
            <a:ext cx="8712968" cy="3600400"/>
          </a:xfrm>
          <a:prstGeom prst="roundRect">
            <a:avLst/>
          </a:prstGeom>
          <a:solidFill>
            <a:srgbClr val="009999">
              <a:alpha val="52000"/>
            </a:srgbClr>
          </a:solidFill>
        </p:spPr>
        <p:txBody>
          <a:bodyPr lIns="100800" tIns="64008" rIns="50400" bIns="64008"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endParaRPr lang="en-AU" sz="2200" dirty="0">
              <a:solidFill>
                <a:schemeClr val="bg1"/>
              </a:solidFill>
              <a:ea typeface="ヒラギノ角ゴ Pro W3" pitchFamily="96" charset="-128"/>
            </a:endParaRPr>
          </a:p>
        </p:txBody>
      </p:sp>
      <p:sp>
        <p:nvSpPr>
          <p:cNvPr id="12" name="Rectangle 11"/>
          <p:cNvSpPr>
            <a:spLocks noGrp="1" noChangeArrowheads="1"/>
          </p:cNvSpPr>
          <p:nvPr>
            <p:ph type="title"/>
          </p:nvPr>
        </p:nvSpPr>
        <p:spPr>
          <a:xfrm>
            <a:off x="-1" y="260648"/>
            <a:ext cx="9923165" cy="1143000"/>
          </a:xfrm>
        </p:spPr>
        <p:txBody>
          <a:bodyPr anchor="t"/>
          <a:lstStyle/>
          <a:p>
            <a:pPr eaLnBrk="1" hangingPunct="1"/>
            <a:r>
              <a:rPr lang="en-AU" dirty="0">
                <a:solidFill>
                  <a:srgbClr val="C00000"/>
                </a:solidFill>
                <a:latin typeface="Arial Bold" pitchFamily="1" charset="0"/>
              </a:rPr>
              <a:t>Plant sterols </a:t>
            </a:r>
            <a:r>
              <a:rPr lang="en-AU" sz="3600" dirty="0">
                <a:solidFill>
                  <a:srgbClr val="C00000"/>
                </a:solidFill>
                <a:latin typeface="Arial Bold" pitchFamily="1" charset="0"/>
              </a:rPr>
              <a:t>- </a:t>
            </a:r>
            <a:r>
              <a:rPr lang="en-AU" sz="3600" dirty="0">
                <a:solidFill>
                  <a:srgbClr val="C00000"/>
                </a:solidFill>
              </a:rPr>
              <a:t>where </a:t>
            </a:r>
            <a:r>
              <a:rPr lang="en-AU" sz="3600" dirty="0" smtClean="0">
                <a:solidFill>
                  <a:srgbClr val="C00000"/>
                </a:solidFill>
              </a:rPr>
              <a:t>can</a:t>
            </a:r>
            <a:br>
              <a:rPr lang="en-AU" sz="3600" dirty="0" smtClean="0">
                <a:solidFill>
                  <a:srgbClr val="C00000"/>
                </a:solidFill>
              </a:rPr>
            </a:br>
            <a:r>
              <a:rPr lang="en-AU" sz="3600" dirty="0" smtClean="0">
                <a:solidFill>
                  <a:srgbClr val="C00000"/>
                </a:solidFill>
              </a:rPr>
              <a:t>I </a:t>
            </a:r>
            <a:r>
              <a:rPr lang="en-AU" sz="3600" dirty="0">
                <a:solidFill>
                  <a:srgbClr val="C00000"/>
                </a:solidFill>
              </a:rPr>
              <a:t>get more information?</a:t>
            </a:r>
          </a:p>
        </p:txBody>
      </p:sp>
      <p:sp>
        <p:nvSpPr>
          <p:cNvPr id="11" name="Rectangle 7"/>
          <p:cNvSpPr>
            <a:spLocks noGrp="1" noChangeArrowheads="1"/>
          </p:cNvSpPr>
          <p:nvPr>
            <p:ph idx="1"/>
          </p:nvPr>
        </p:nvSpPr>
        <p:spPr>
          <a:xfrm>
            <a:off x="848544" y="1981200"/>
            <a:ext cx="8420100" cy="4114800"/>
          </a:xfrm>
          <a:noFill/>
          <a:ln/>
        </p:spPr>
        <p:txBody>
          <a:bodyPr/>
          <a:lstStyle/>
          <a:p>
            <a:pPr lvl="0">
              <a:lnSpc>
                <a:spcPct val="90000"/>
              </a:lnSpc>
              <a:buClr>
                <a:srgbClr val="FF0000"/>
              </a:buClr>
              <a:buFont typeface="Arial" charset="0"/>
              <a:buChar char="♥"/>
            </a:pPr>
            <a:r>
              <a:rPr lang="en-AU" sz="2800" kern="1200" dirty="0" smtClean="0">
                <a:latin typeface="Arial" pitchFamily="-65" charset="0"/>
                <a:ea typeface="ＭＳ Ｐゴシック" pitchFamily="24" charset="-128"/>
                <a:cs typeface="ＭＳ Ｐゴシック" pitchFamily="24" charset="-128"/>
              </a:rPr>
              <a:t>The Heart Foundation of Australia</a:t>
            </a:r>
          </a:p>
          <a:p>
            <a:pPr lvl="1">
              <a:lnSpc>
                <a:spcPct val="90000"/>
              </a:lnSpc>
            </a:pPr>
            <a:r>
              <a:rPr lang="en-AU" sz="2400" kern="1200" dirty="0">
                <a:solidFill>
                  <a:srgbClr val="000000"/>
                </a:solidFill>
                <a:latin typeface="Arial" charset="0"/>
                <a:ea typeface="ＭＳ Ｐゴシック" pitchFamily="1" charset="-128"/>
              </a:rPr>
              <a:t>Position statement on dietary fats and dietary sterols</a:t>
            </a:r>
            <a:br>
              <a:rPr lang="en-AU" sz="2400" kern="1200" dirty="0">
                <a:solidFill>
                  <a:srgbClr val="000000"/>
                </a:solidFill>
                <a:latin typeface="Arial" charset="0"/>
                <a:ea typeface="ＭＳ Ｐゴシック" pitchFamily="1" charset="-128"/>
              </a:rPr>
            </a:br>
            <a:r>
              <a:rPr lang="en-AU" sz="2400" kern="1200" dirty="0">
                <a:solidFill>
                  <a:srgbClr val="333399">
                    <a:lumMod val="75000"/>
                  </a:srgbClr>
                </a:solidFill>
                <a:latin typeface="Arial" charset="0"/>
                <a:ea typeface="ＭＳ Ｐゴシック" pitchFamily="1" charset="-128"/>
                <a:hlinkClick r:id="rId2"/>
              </a:rPr>
              <a:t>www.heartfoundation.com.au</a:t>
            </a:r>
            <a:endParaRPr lang="en-AU" sz="2400" kern="1200" dirty="0">
              <a:solidFill>
                <a:srgbClr val="333399">
                  <a:lumMod val="75000"/>
                </a:srgbClr>
              </a:solidFill>
              <a:latin typeface="Arial" charset="0"/>
              <a:ea typeface="ＭＳ Ｐゴシック" pitchFamily="1" charset="-128"/>
            </a:endParaRPr>
          </a:p>
          <a:p>
            <a:pPr>
              <a:lnSpc>
                <a:spcPct val="90000"/>
              </a:lnSpc>
              <a:buClr>
                <a:srgbClr val="FF0000"/>
              </a:buClr>
              <a:buFont typeface="Arial" charset="0"/>
              <a:buChar char="♥"/>
            </a:pPr>
            <a:endParaRPr lang="en-AU" sz="800" kern="1200" dirty="0" smtClean="0">
              <a:solidFill>
                <a:srgbClr val="000000"/>
              </a:solidFill>
              <a:latin typeface="Arial" charset="0"/>
              <a:ea typeface="ＭＳ Ｐゴシック" pitchFamily="1" charset="-128"/>
            </a:endParaRPr>
          </a:p>
          <a:p>
            <a:pPr>
              <a:lnSpc>
                <a:spcPct val="90000"/>
              </a:lnSpc>
              <a:buClr>
                <a:srgbClr val="FF0000"/>
              </a:buClr>
              <a:buFont typeface="Arial" charset="0"/>
              <a:buChar char="♥"/>
            </a:pPr>
            <a:r>
              <a:rPr lang="en-AU" sz="2800" kern="1200" dirty="0" err="1" smtClean="0">
                <a:solidFill>
                  <a:srgbClr val="000000"/>
                </a:solidFill>
                <a:latin typeface="Arial" charset="0"/>
                <a:ea typeface="ＭＳ Ｐゴシック" pitchFamily="1" charset="-128"/>
              </a:rPr>
              <a:t>HeartActive</a:t>
            </a:r>
            <a:r>
              <a:rPr lang="en-AU" sz="2800" b="1" kern="1200" dirty="0">
                <a:solidFill>
                  <a:srgbClr val="000000"/>
                </a:solidFill>
                <a:latin typeface="Arial" charset="0"/>
                <a:ea typeface="ＭＳ Ｐゴシック" pitchFamily="1" charset="-128"/>
              </a:rPr>
              <a:t/>
            </a:r>
            <a:br>
              <a:rPr lang="en-AU" sz="2800" b="1" kern="1200" dirty="0">
                <a:solidFill>
                  <a:srgbClr val="000000"/>
                </a:solidFill>
                <a:latin typeface="Arial" charset="0"/>
                <a:ea typeface="ＭＳ Ｐゴシック" pitchFamily="1" charset="-128"/>
              </a:rPr>
            </a:br>
            <a:r>
              <a:rPr lang="en-AU" sz="2800" kern="1200" dirty="0">
                <a:solidFill>
                  <a:srgbClr val="000000"/>
                </a:solidFill>
                <a:latin typeface="Arial" charset="0"/>
                <a:ea typeface="ＭＳ Ｐゴシック" pitchFamily="1" charset="-128"/>
                <a:hlinkClick r:id="rId3"/>
              </a:rPr>
              <a:t>www.heartactive.com.au</a:t>
            </a:r>
            <a:endParaRPr lang="en-AU" sz="2800" kern="1200" dirty="0">
              <a:solidFill>
                <a:srgbClr val="000000"/>
              </a:solidFill>
              <a:latin typeface="Arial" charset="0"/>
              <a:ea typeface="ＭＳ Ｐゴシック" pitchFamily="1" charset="-128"/>
            </a:endParaRPr>
          </a:p>
          <a:p>
            <a:pPr>
              <a:lnSpc>
                <a:spcPct val="90000"/>
              </a:lnSpc>
              <a:buClr>
                <a:srgbClr val="FF0000"/>
              </a:buClr>
              <a:buFont typeface="Arial" charset="0"/>
              <a:buChar char="♥"/>
            </a:pPr>
            <a:endParaRPr lang="en-AU" sz="800" b="1" kern="1200" dirty="0" smtClean="0">
              <a:solidFill>
                <a:srgbClr val="000000"/>
              </a:solidFill>
              <a:latin typeface="Arial" charset="0"/>
              <a:ea typeface="ＭＳ Ｐゴシック" pitchFamily="1" charset="-128"/>
            </a:endParaRPr>
          </a:p>
          <a:p>
            <a:pPr>
              <a:lnSpc>
                <a:spcPct val="90000"/>
              </a:lnSpc>
              <a:buClr>
                <a:srgbClr val="FF0000"/>
              </a:buClr>
              <a:buFont typeface="Arial" charset="0"/>
              <a:buChar char="♥"/>
            </a:pPr>
            <a:r>
              <a:rPr lang="en-AU" sz="2800" kern="1200" dirty="0" smtClean="0">
                <a:solidFill>
                  <a:srgbClr val="000000"/>
                </a:solidFill>
                <a:latin typeface="Arial" charset="0"/>
                <a:ea typeface="ＭＳ Ｐゴシック" pitchFamily="1" charset="-128"/>
              </a:rPr>
              <a:t>Better </a:t>
            </a:r>
            <a:r>
              <a:rPr lang="en-AU" sz="2800" kern="1200" dirty="0">
                <a:solidFill>
                  <a:srgbClr val="000000"/>
                </a:solidFill>
                <a:latin typeface="Arial" charset="0"/>
                <a:ea typeface="ＭＳ Ｐゴシック" pitchFamily="1" charset="-128"/>
              </a:rPr>
              <a:t>Health Channel</a:t>
            </a:r>
            <a:br>
              <a:rPr lang="en-AU" sz="2800" kern="1200" dirty="0">
                <a:solidFill>
                  <a:srgbClr val="000000"/>
                </a:solidFill>
                <a:latin typeface="Arial" charset="0"/>
                <a:ea typeface="ＭＳ Ｐゴシック" pitchFamily="1" charset="-128"/>
              </a:rPr>
            </a:br>
            <a:r>
              <a:rPr lang="en-AU" sz="2800" kern="1200" dirty="0" smtClean="0">
                <a:solidFill>
                  <a:srgbClr val="000000"/>
                </a:solidFill>
                <a:latin typeface="Arial" charset="0"/>
                <a:ea typeface="ＭＳ Ｐゴシック" pitchFamily="1" charset="-128"/>
                <a:hlinkClick r:id="rId4"/>
              </a:rPr>
              <a:t>www.betterhealth.vic.gov.au</a:t>
            </a:r>
            <a:endParaRPr lang="en-AU" sz="2800" kern="1200" dirty="0">
              <a:solidFill>
                <a:srgbClr val="000000"/>
              </a:solidFill>
              <a:latin typeface="Arial" charset="0"/>
              <a:ea typeface="ＭＳ Ｐゴシック" pitchFamily="1" charset="-128"/>
            </a:endParaRPr>
          </a:p>
        </p:txBody>
      </p:sp>
    </p:spTree>
    <p:extLst>
      <p:ext uri="{BB962C8B-B14F-4D97-AF65-F5344CB8AC3E}">
        <p14:creationId xmlns:p14="http://schemas.microsoft.com/office/powerpoint/2010/main" val="272969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9"/>
          <p:cNvSpPr>
            <a:spLocks noGrp="1" noChangeArrowheads="1"/>
          </p:cNvSpPr>
          <p:nvPr>
            <p:ph type="title"/>
          </p:nvPr>
        </p:nvSpPr>
        <p:spPr>
          <a:xfrm>
            <a:off x="4237756" y="1412776"/>
            <a:ext cx="5323756" cy="3312368"/>
          </a:xfrm>
        </p:spPr>
        <p:txBody>
          <a:bodyPr/>
          <a:lstStyle/>
          <a:p>
            <a:pPr>
              <a:spcBef>
                <a:spcPct val="50000"/>
              </a:spcBef>
            </a:pPr>
            <a:r>
              <a:rPr lang="en-AU" sz="2400" dirty="0"/>
              <a:t>This presentation is provided for general information purposes only. </a:t>
            </a:r>
            <a:r>
              <a:rPr lang="en-AU" sz="2400" dirty="0" smtClean="0"/>
              <a:t/>
            </a:r>
            <a:br>
              <a:rPr lang="en-AU" sz="2400" dirty="0" smtClean="0"/>
            </a:br>
            <a:r>
              <a:rPr lang="en-AU" sz="800" dirty="0"/>
              <a:t/>
            </a:r>
            <a:br>
              <a:rPr lang="en-AU" sz="800" dirty="0"/>
            </a:br>
            <a:r>
              <a:rPr lang="en-AU" sz="2400" dirty="0" smtClean="0"/>
              <a:t>Personal </a:t>
            </a:r>
            <a:r>
              <a:rPr lang="en-AU" sz="2400" dirty="0"/>
              <a:t>health or dietary advice should always be sought for your particular circumstances from your health care professional.</a:t>
            </a:r>
          </a:p>
        </p:txBody>
      </p:sp>
    </p:spTree>
    <p:extLst>
      <p:ext uri="{BB962C8B-B14F-4D97-AF65-F5344CB8AC3E}">
        <p14:creationId xmlns:p14="http://schemas.microsoft.com/office/powerpoint/2010/main" val="1913241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632520" y="1841322"/>
            <a:ext cx="8712968" cy="3675910"/>
          </a:xfrm>
          <a:prstGeom prst="roundRect">
            <a:avLst/>
          </a:prstGeom>
          <a:solidFill>
            <a:srgbClr val="009999">
              <a:alpha val="52000"/>
            </a:srgbClr>
          </a:solidFill>
        </p:spPr>
        <p:txBody>
          <a:bodyPr lIns="100800" tIns="64008" rIns="50400" bIns="64008"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endParaRPr lang="en-AU" sz="2200" dirty="0">
              <a:solidFill>
                <a:schemeClr val="bg1"/>
              </a:solidFill>
              <a:ea typeface="ヒラギノ角ゴ Pro W3" pitchFamily="96" charset="-128"/>
            </a:endParaRPr>
          </a:p>
        </p:txBody>
      </p:sp>
      <p:sp>
        <p:nvSpPr>
          <p:cNvPr id="12" name="Rectangle 11"/>
          <p:cNvSpPr>
            <a:spLocks noGrp="1" noChangeArrowheads="1"/>
          </p:cNvSpPr>
          <p:nvPr>
            <p:ph type="title"/>
          </p:nvPr>
        </p:nvSpPr>
        <p:spPr/>
        <p:txBody>
          <a:bodyPr/>
          <a:lstStyle/>
          <a:p>
            <a:r>
              <a:rPr lang="en-US" sz="3600" b="1" dirty="0" smtClean="0">
                <a:solidFill>
                  <a:srgbClr val="C00000"/>
                </a:solidFill>
                <a:latin typeface="Bree Bold"/>
                <a:cs typeface="Bree Bold"/>
              </a:rPr>
              <a:t>Heart health</a:t>
            </a:r>
            <a:endParaRPr lang="en-US" sz="3600" b="1" dirty="0">
              <a:solidFill>
                <a:srgbClr val="C00000"/>
              </a:solidFill>
              <a:latin typeface="Bree Bold"/>
              <a:cs typeface="Bree Bold"/>
            </a:endParaRPr>
          </a:p>
        </p:txBody>
      </p:sp>
      <p:sp>
        <p:nvSpPr>
          <p:cNvPr id="2" name="TextBox 1"/>
          <p:cNvSpPr txBox="1"/>
          <p:nvPr/>
        </p:nvSpPr>
        <p:spPr>
          <a:xfrm>
            <a:off x="704528" y="2040635"/>
            <a:ext cx="8784976" cy="2997744"/>
          </a:xfrm>
          <a:prstGeom prst="rect">
            <a:avLst/>
          </a:prstGeom>
          <a:noFill/>
        </p:spPr>
        <p:txBody>
          <a:bodyPr wrap="square" rtlCol="0">
            <a:spAutoFit/>
          </a:bodyPr>
          <a:lstStyle/>
          <a:p>
            <a:pPr marL="342900" indent="-342900" eaLnBrk="1" hangingPunct="1">
              <a:lnSpc>
                <a:spcPct val="90000"/>
              </a:lnSpc>
              <a:spcBef>
                <a:spcPct val="20000"/>
              </a:spcBef>
              <a:buClr>
                <a:srgbClr val="FF0000"/>
              </a:buClr>
              <a:buFont typeface="Arial" charset="0"/>
              <a:buChar char="♥"/>
            </a:pPr>
            <a:r>
              <a:rPr lang="en-AU" dirty="0"/>
              <a:t>Heart health is important, especially as we age.</a:t>
            </a:r>
          </a:p>
          <a:p>
            <a:pPr marL="342900" indent="-342900" eaLnBrk="1" hangingPunct="1">
              <a:lnSpc>
                <a:spcPct val="90000"/>
              </a:lnSpc>
              <a:spcBef>
                <a:spcPct val="20000"/>
              </a:spcBef>
              <a:buClr>
                <a:srgbClr val="FF0000"/>
              </a:buClr>
              <a:buFontTx/>
              <a:buChar char="•"/>
            </a:pPr>
            <a:endParaRPr lang="en-AU" dirty="0"/>
          </a:p>
          <a:p>
            <a:pPr marL="342900" indent="-342900" eaLnBrk="1" hangingPunct="1">
              <a:lnSpc>
                <a:spcPct val="90000"/>
              </a:lnSpc>
              <a:spcBef>
                <a:spcPct val="20000"/>
              </a:spcBef>
              <a:buClr>
                <a:srgbClr val="FF0000"/>
              </a:buClr>
              <a:buFont typeface="Arial" charset="0"/>
              <a:buChar char="♥"/>
            </a:pPr>
            <a:r>
              <a:rPr lang="en-AU" dirty="0"/>
              <a:t>Looking after your heart health:</a:t>
            </a:r>
          </a:p>
          <a:p>
            <a:pPr marL="342900" indent="-342900" eaLnBrk="1" hangingPunct="1">
              <a:lnSpc>
                <a:spcPct val="90000"/>
              </a:lnSpc>
              <a:spcBef>
                <a:spcPct val="20000"/>
              </a:spcBef>
            </a:pPr>
            <a:r>
              <a:rPr lang="en-AU" sz="3200" dirty="0"/>
              <a:t>		</a:t>
            </a:r>
            <a:r>
              <a:rPr lang="en-AU" dirty="0" smtClean="0"/>
              <a:t>- maintain </a:t>
            </a:r>
            <a:r>
              <a:rPr lang="en-AU" dirty="0"/>
              <a:t>a </a:t>
            </a:r>
            <a:r>
              <a:rPr lang="en-AU" b="1" dirty="0"/>
              <a:t>healthy diet</a:t>
            </a:r>
            <a:r>
              <a:rPr lang="en-AU" dirty="0"/>
              <a:t> and a </a:t>
            </a:r>
            <a:r>
              <a:rPr lang="en-AU" b="1" dirty="0"/>
              <a:t>healthy weight</a:t>
            </a:r>
            <a:r>
              <a:rPr lang="en-AU" dirty="0"/>
              <a:t> </a:t>
            </a:r>
          </a:p>
          <a:p>
            <a:pPr marL="342900" indent="-342900" eaLnBrk="1" hangingPunct="1">
              <a:lnSpc>
                <a:spcPct val="90000"/>
              </a:lnSpc>
              <a:spcBef>
                <a:spcPct val="20000"/>
              </a:spcBef>
            </a:pPr>
            <a:r>
              <a:rPr lang="en-AU" dirty="0"/>
              <a:t>		</a:t>
            </a:r>
            <a:r>
              <a:rPr lang="en-AU" dirty="0" smtClean="0"/>
              <a:t>- being </a:t>
            </a:r>
            <a:r>
              <a:rPr lang="en-AU" b="1" dirty="0"/>
              <a:t>physically active</a:t>
            </a:r>
            <a:r>
              <a:rPr lang="en-AU" dirty="0"/>
              <a:t>: get some </a:t>
            </a:r>
            <a:r>
              <a:rPr lang="en-AU" dirty="0" smtClean="0"/>
              <a:t>regular exercise</a:t>
            </a:r>
            <a:r>
              <a:rPr lang="en-AU" dirty="0"/>
              <a:t>! </a:t>
            </a:r>
          </a:p>
          <a:p>
            <a:pPr marL="342900" indent="-342900" eaLnBrk="1" hangingPunct="1">
              <a:lnSpc>
                <a:spcPct val="90000"/>
              </a:lnSpc>
              <a:spcBef>
                <a:spcPct val="20000"/>
              </a:spcBef>
            </a:pPr>
            <a:r>
              <a:rPr lang="en-AU" dirty="0"/>
              <a:t>		</a:t>
            </a:r>
            <a:r>
              <a:rPr lang="en-AU" dirty="0" smtClean="0"/>
              <a:t>- maintain </a:t>
            </a:r>
            <a:r>
              <a:rPr lang="en-AU" dirty="0"/>
              <a:t>healthy blood </a:t>
            </a:r>
            <a:r>
              <a:rPr lang="en-AU" b="1" dirty="0"/>
              <a:t>cholesterol</a:t>
            </a:r>
            <a:r>
              <a:rPr lang="en-AU" dirty="0"/>
              <a:t> and </a:t>
            </a:r>
            <a:r>
              <a:rPr lang="en-AU" dirty="0" smtClean="0"/>
              <a:t>blood pressure </a:t>
            </a:r>
            <a:endParaRPr lang="en-AU" dirty="0"/>
          </a:p>
          <a:p>
            <a:pPr marL="342900" indent="-342900" eaLnBrk="1" hangingPunct="1">
              <a:lnSpc>
                <a:spcPct val="90000"/>
              </a:lnSpc>
              <a:spcBef>
                <a:spcPct val="20000"/>
              </a:spcBef>
            </a:pPr>
            <a:r>
              <a:rPr lang="en-AU" dirty="0"/>
              <a:t>		</a:t>
            </a:r>
            <a:r>
              <a:rPr lang="en-AU" dirty="0" smtClean="0"/>
              <a:t>- not </a:t>
            </a:r>
            <a:r>
              <a:rPr lang="en-AU" dirty="0"/>
              <a:t>smoking</a:t>
            </a:r>
          </a:p>
        </p:txBody>
      </p:sp>
    </p:spTree>
    <p:extLst>
      <p:ext uri="{BB962C8B-B14F-4D97-AF65-F5344CB8AC3E}">
        <p14:creationId xmlns:p14="http://schemas.microsoft.com/office/powerpoint/2010/main" val="4016055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632520" y="1841322"/>
            <a:ext cx="8712968" cy="3243862"/>
          </a:xfrm>
          <a:prstGeom prst="roundRect">
            <a:avLst/>
          </a:prstGeom>
          <a:solidFill>
            <a:srgbClr val="009999">
              <a:alpha val="52000"/>
            </a:srgbClr>
          </a:solidFill>
        </p:spPr>
        <p:txBody>
          <a:bodyPr lIns="100800" tIns="64008" rIns="50400" bIns="64008"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endParaRPr lang="en-AU" sz="2200" dirty="0">
              <a:solidFill>
                <a:schemeClr val="bg1"/>
              </a:solidFill>
              <a:ea typeface="ヒラギノ角ゴ Pro W3" pitchFamily="96" charset="-128"/>
            </a:endParaRPr>
          </a:p>
        </p:txBody>
      </p:sp>
      <p:sp>
        <p:nvSpPr>
          <p:cNvPr id="12" name="Rectangle 11"/>
          <p:cNvSpPr>
            <a:spLocks noGrp="1" noChangeArrowheads="1"/>
          </p:cNvSpPr>
          <p:nvPr>
            <p:ph type="title"/>
          </p:nvPr>
        </p:nvSpPr>
        <p:spPr>
          <a:xfrm>
            <a:off x="0" y="609600"/>
            <a:ext cx="9906000" cy="1143000"/>
          </a:xfrm>
        </p:spPr>
        <p:txBody>
          <a:bodyPr anchor="t"/>
          <a:lstStyle/>
          <a:p>
            <a:pPr eaLnBrk="1" hangingPunct="1"/>
            <a:r>
              <a:rPr lang="en-AU" sz="3600" dirty="0">
                <a:solidFill>
                  <a:srgbClr val="C00000"/>
                </a:solidFill>
                <a:latin typeface="Arial Bold" pitchFamily="1" charset="0"/>
              </a:rPr>
              <a:t>What is a healthy diet?</a:t>
            </a:r>
            <a:endParaRPr lang="en-AU" sz="3600" dirty="0">
              <a:solidFill>
                <a:srgbClr val="C00000"/>
              </a:solidFill>
            </a:endParaRPr>
          </a:p>
        </p:txBody>
      </p:sp>
      <p:sp>
        <p:nvSpPr>
          <p:cNvPr id="5" name="Text Box 7"/>
          <p:cNvSpPr txBox="1">
            <a:spLocks noChangeArrowheads="1"/>
          </p:cNvSpPr>
          <p:nvPr/>
        </p:nvSpPr>
        <p:spPr bwMode="auto">
          <a:xfrm>
            <a:off x="56456" y="6309320"/>
            <a:ext cx="3457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AU" sz="1200" dirty="0"/>
              <a:t>National Health and Medical Research Council </a:t>
            </a:r>
            <a:br>
              <a:rPr lang="en-AU" sz="1200" dirty="0"/>
            </a:br>
            <a:r>
              <a:rPr lang="en-AU" sz="1200" dirty="0"/>
              <a:t>The Australian Guide to Healthy Eating, 2005</a:t>
            </a:r>
          </a:p>
        </p:txBody>
      </p:sp>
      <p:sp>
        <p:nvSpPr>
          <p:cNvPr id="7" name="TextBox 6"/>
          <p:cNvSpPr txBox="1"/>
          <p:nvPr/>
        </p:nvSpPr>
        <p:spPr>
          <a:xfrm>
            <a:off x="776536" y="2132856"/>
            <a:ext cx="8784976" cy="2622256"/>
          </a:xfrm>
          <a:prstGeom prst="rect">
            <a:avLst/>
          </a:prstGeom>
          <a:noFill/>
        </p:spPr>
        <p:txBody>
          <a:bodyPr wrap="square" rtlCol="0">
            <a:spAutoFit/>
          </a:bodyPr>
          <a:lstStyle/>
          <a:p>
            <a:pPr eaLnBrk="1" hangingPunct="1">
              <a:lnSpc>
                <a:spcPct val="90000"/>
              </a:lnSpc>
              <a:spcBef>
                <a:spcPct val="20000"/>
              </a:spcBef>
              <a:buClr>
                <a:srgbClr val="FF0000"/>
              </a:buClr>
            </a:pPr>
            <a:r>
              <a:rPr lang="en-AU" dirty="0"/>
              <a:t>Enjoy a </a:t>
            </a:r>
            <a:r>
              <a:rPr lang="en-AU" sz="3600" b="1" dirty="0">
                <a:solidFill>
                  <a:srgbClr val="FF0000"/>
                </a:solidFill>
                <a:latin typeface="Japanese Gothic" pitchFamily="2" charset="-128"/>
                <a:ea typeface="ＭＳ Ｐゴシック" pitchFamily="1" charset="-128"/>
              </a:rPr>
              <a:t>v</a:t>
            </a:r>
            <a:r>
              <a:rPr lang="en-AU" sz="3600" b="1" dirty="0">
                <a:solidFill>
                  <a:srgbClr val="FFC000"/>
                </a:solidFill>
                <a:latin typeface="Algerian" pitchFamily="82" charset="0"/>
                <a:ea typeface="ＭＳ Ｐゴシック" pitchFamily="1" charset="-128"/>
              </a:rPr>
              <a:t>a</a:t>
            </a:r>
            <a:r>
              <a:rPr lang="en-AU" sz="3600" b="1" dirty="0">
                <a:solidFill>
                  <a:srgbClr val="333399"/>
                </a:solidFill>
                <a:latin typeface="Arial Unicode MS" pitchFamily="34" charset="-128"/>
                <a:ea typeface="ＭＳ Ｐゴシック" pitchFamily="1" charset="-128"/>
              </a:rPr>
              <a:t>r</a:t>
            </a:r>
            <a:r>
              <a:rPr lang="en-AU" sz="3600" b="1" dirty="0">
                <a:solidFill>
                  <a:srgbClr val="FF9900"/>
                </a:solidFill>
                <a:latin typeface="Bauhaus 93" pitchFamily="82" charset="0"/>
                <a:ea typeface="ＭＳ Ｐゴシック" pitchFamily="1" charset="-128"/>
              </a:rPr>
              <a:t>i</a:t>
            </a:r>
            <a:r>
              <a:rPr lang="en-AU" sz="3600" b="1" dirty="0">
                <a:solidFill>
                  <a:srgbClr val="33CCFF"/>
                </a:solidFill>
                <a:latin typeface="Bauhaus 93" pitchFamily="82" charset="0"/>
                <a:ea typeface="ＭＳ Ｐゴシック" pitchFamily="1" charset="-128"/>
              </a:rPr>
              <a:t>e</a:t>
            </a:r>
            <a:r>
              <a:rPr lang="en-AU" sz="3600" b="1" dirty="0">
                <a:solidFill>
                  <a:srgbClr val="99CC00"/>
                </a:solidFill>
                <a:latin typeface="Brush Script MT" pitchFamily="66" charset="0"/>
                <a:ea typeface="ＭＳ Ｐゴシック" pitchFamily="1" charset="-128"/>
              </a:rPr>
              <a:t>t</a:t>
            </a:r>
            <a:r>
              <a:rPr lang="en-AU" sz="3600" b="1" dirty="0">
                <a:solidFill>
                  <a:srgbClr val="FF33CC"/>
                </a:solidFill>
                <a:latin typeface="Castellar" pitchFamily="18" charset="0"/>
                <a:ea typeface="ＭＳ Ｐゴシック" pitchFamily="1" charset="-128"/>
              </a:rPr>
              <a:t>y</a:t>
            </a:r>
            <a:r>
              <a:rPr lang="en-AU" sz="2800" dirty="0">
                <a:solidFill>
                  <a:srgbClr val="000000"/>
                </a:solidFill>
                <a:latin typeface="Arial" charset="0"/>
                <a:ea typeface="ＭＳ Ｐゴシック" pitchFamily="1" charset="-128"/>
              </a:rPr>
              <a:t> </a:t>
            </a:r>
            <a:r>
              <a:rPr lang="en-AU" dirty="0" smtClean="0"/>
              <a:t>of </a:t>
            </a:r>
            <a:r>
              <a:rPr lang="en-AU" dirty="0"/>
              <a:t>foods everyday</a:t>
            </a:r>
          </a:p>
          <a:p>
            <a:pPr marL="342900" indent="-342900" eaLnBrk="1" hangingPunct="1">
              <a:lnSpc>
                <a:spcPct val="90000"/>
              </a:lnSpc>
              <a:spcBef>
                <a:spcPct val="20000"/>
              </a:spcBef>
              <a:buClr>
                <a:srgbClr val="FF0000"/>
              </a:buClr>
              <a:buFont typeface="Arial" charset="0"/>
              <a:buChar char="♥"/>
            </a:pPr>
            <a:r>
              <a:rPr lang="en-AU" dirty="0" smtClean="0"/>
              <a:t>Include </a:t>
            </a:r>
            <a:r>
              <a:rPr lang="en-AU" dirty="0"/>
              <a:t>plenty of vegetables, fruits and legumes</a:t>
            </a:r>
          </a:p>
          <a:p>
            <a:pPr marL="342900" indent="-342900" eaLnBrk="1" hangingPunct="1">
              <a:lnSpc>
                <a:spcPct val="90000"/>
              </a:lnSpc>
              <a:spcBef>
                <a:spcPct val="20000"/>
              </a:spcBef>
              <a:buClr>
                <a:srgbClr val="FF0000"/>
              </a:buClr>
              <a:buFont typeface="Arial" charset="0"/>
              <a:buChar char="♥"/>
            </a:pPr>
            <a:r>
              <a:rPr lang="en-AU" dirty="0"/>
              <a:t>Eat plenty of grain based foods, preferably wholegrain</a:t>
            </a:r>
          </a:p>
          <a:p>
            <a:pPr marL="342900" indent="-342900" eaLnBrk="1" hangingPunct="1">
              <a:lnSpc>
                <a:spcPct val="90000"/>
              </a:lnSpc>
              <a:spcBef>
                <a:spcPct val="20000"/>
              </a:spcBef>
              <a:buClr>
                <a:srgbClr val="FF0000"/>
              </a:buClr>
              <a:buFont typeface="Arial" charset="0"/>
              <a:buChar char="♥"/>
            </a:pPr>
            <a:r>
              <a:rPr lang="en-AU" dirty="0"/>
              <a:t>Choose moderate amounts of lean meats, poultry and fish</a:t>
            </a:r>
          </a:p>
          <a:p>
            <a:pPr marL="342900" indent="-342900" eaLnBrk="1" hangingPunct="1">
              <a:lnSpc>
                <a:spcPct val="90000"/>
              </a:lnSpc>
              <a:spcBef>
                <a:spcPct val="20000"/>
              </a:spcBef>
              <a:buClr>
                <a:srgbClr val="FF0000"/>
              </a:buClr>
              <a:buFont typeface="Arial" charset="0"/>
              <a:buChar char="♥"/>
            </a:pPr>
            <a:r>
              <a:rPr lang="en-AU" dirty="0"/>
              <a:t>Include reduced fat milks, yoghurts and cheeses</a:t>
            </a:r>
          </a:p>
          <a:p>
            <a:pPr marL="342900" indent="-342900" eaLnBrk="1" hangingPunct="1">
              <a:lnSpc>
                <a:spcPct val="90000"/>
              </a:lnSpc>
              <a:spcBef>
                <a:spcPct val="20000"/>
              </a:spcBef>
              <a:buClr>
                <a:srgbClr val="FF0000"/>
              </a:buClr>
              <a:buFont typeface="Arial" charset="0"/>
              <a:buChar char="♥"/>
            </a:pPr>
            <a:r>
              <a:rPr lang="en-AU" dirty="0"/>
              <a:t>Drink plenty of </a:t>
            </a:r>
            <a:r>
              <a:rPr lang="en-AU" dirty="0" smtClean="0"/>
              <a:t>water</a:t>
            </a:r>
            <a:endParaRPr lang="en-AU" dirty="0"/>
          </a:p>
        </p:txBody>
      </p:sp>
    </p:spTree>
    <p:extLst>
      <p:ext uri="{BB962C8B-B14F-4D97-AF65-F5344CB8AC3E}">
        <p14:creationId xmlns:p14="http://schemas.microsoft.com/office/powerpoint/2010/main" val="3570765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632520" y="1841322"/>
            <a:ext cx="8712968" cy="3675910"/>
          </a:xfrm>
          <a:prstGeom prst="roundRect">
            <a:avLst/>
          </a:prstGeom>
          <a:solidFill>
            <a:srgbClr val="009999">
              <a:alpha val="52000"/>
            </a:srgbClr>
          </a:solidFill>
        </p:spPr>
        <p:txBody>
          <a:bodyPr lIns="100800" tIns="64008" rIns="50400" bIns="64008"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endParaRPr lang="en-AU" sz="2200" dirty="0">
              <a:solidFill>
                <a:schemeClr val="bg1"/>
              </a:solidFill>
              <a:ea typeface="ヒラギノ角ゴ Pro W3" pitchFamily="96" charset="-128"/>
            </a:endParaRPr>
          </a:p>
        </p:txBody>
      </p:sp>
      <p:sp>
        <p:nvSpPr>
          <p:cNvPr id="12" name="Rectangle 11"/>
          <p:cNvSpPr>
            <a:spLocks noGrp="1" noChangeArrowheads="1"/>
          </p:cNvSpPr>
          <p:nvPr>
            <p:ph type="title"/>
          </p:nvPr>
        </p:nvSpPr>
        <p:spPr/>
        <p:txBody>
          <a:bodyPr anchor="t"/>
          <a:lstStyle/>
          <a:p>
            <a:pPr eaLnBrk="1" hangingPunct="1"/>
            <a:r>
              <a:rPr lang="en-AU" sz="3600" dirty="0">
                <a:solidFill>
                  <a:srgbClr val="C00000"/>
                </a:solidFill>
                <a:latin typeface="Arial Bold" pitchFamily="1" charset="0"/>
              </a:rPr>
              <a:t>What is a healthy weight?</a:t>
            </a:r>
            <a:endParaRPr lang="en-AU" sz="3600" dirty="0">
              <a:solidFill>
                <a:srgbClr val="C00000"/>
              </a:solidFill>
            </a:endParaRPr>
          </a:p>
        </p:txBody>
      </p:sp>
      <p:sp>
        <p:nvSpPr>
          <p:cNvPr id="11" name="Rectangle 7"/>
          <p:cNvSpPr>
            <a:spLocks noGrp="1" noChangeArrowheads="1"/>
          </p:cNvSpPr>
          <p:nvPr>
            <p:ph idx="1"/>
          </p:nvPr>
        </p:nvSpPr>
        <p:spPr>
          <a:noFill/>
          <a:ln/>
        </p:spPr>
        <p:txBody>
          <a:bodyPr/>
          <a:lstStyle/>
          <a:p>
            <a:pPr lvl="0">
              <a:lnSpc>
                <a:spcPct val="90000"/>
              </a:lnSpc>
              <a:buClr>
                <a:srgbClr val="FF0000"/>
              </a:buClr>
              <a:buFont typeface="Arial" charset="0"/>
              <a:buChar char="♥"/>
            </a:pPr>
            <a:r>
              <a:rPr lang="en-AU" sz="2400" b="1" kern="1200" dirty="0">
                <a:latin typeface="Arial" pitchFamily="-65" charset="0"/>
                <a:ea typeface="ＭＳ Ｐゴシック" pitchFamily="24" charset="-128"/>
                <a:cs typeface="ＭＳ Ｐゴシック" pitchFamily="24" charset="-128"/>
              </a:rPr>
              <a:t>BMI (body mass index): </a:t>
            </a:r>
            <a:r>
              <a:rPr lang="en-AU" sz="2400" kern="1200" dirty="0">
                <a:latin typeface="Arial" pitchFamily="-65" charset="0"/>
                <a:ea typeface="ＭＳ Ｐゴシック" pitchFamily="24" charset="-128"/>
                <a:cs typeface="ＭＳ Ｐゴシック" pitchFamily="24" charset="-128"/>
              </a:rPr>
              <a:t>20-25kg/m2 = healthy weight</a:t>
            </a:r>
          </a:p>
          <a:p>
            <a:pPr lvl="0">
              <a:lnSpc>
                <a:spcPct val="90000"/>
              </a:lnSpc>
              <a:buClr>
                <a:srgbClr val="FF0000"/>
              </a:buClr>
              <a:buFont typeface="Arial" charset="0"/>
              <a:buChar char="♥"/>
            </a:pPr>
            <a:r>
              <a:rPr lang="en-AU" sz="2400" kern="1200" dirty="0">
                <a:latin typeface="Arial" pitchFamily="-65" charset="0"/>
                <a:ea typeface="ＭＳ Ｐゴシック" pitchFamily="24" charset="-128"/>
                <a:cs typeface="ＭＳ Ｐゴシック" pitchFamily="24" charset="-128"/>
              </a:rPr>
              <a:t>BMI = weight(kg) / height(m2)</a:t>
            </a:r>
          </a:p>
          <a:p>
            <a:pPr marL="0" lvl="0" indent="0" algn="l">
              <a:lnSpc>
                <a:spcPct val="90000"/>
              </a:lnSpc>
              <a:buNone/>
            </a:pPr>
            <a:r>
              <a:rPr lang="en-AU" sz="2800" kern="1200" dirty="0">
                <a:solidFill>
                  <a:srgbClr val="000000"/>
                </a:solidFill>
                <a:latin typeface="Arial" charset="0"/>
                <a:ea typeface="ＭＳ Ｐゴシック" pitchFamily="1" charset="-128"/>
              </a:rPr>
              <a:t>	</a:t>
            </a:r>
          </a:p>
          <a:p>
            <a:pPr lvl="0">
              <a:lnSpc>
                <a:spcPct val="90000"/>
              </a:lnSpc>
              <a:buClr>
                <a:srgbClr val="FF0000"/>
              </a:buClr>
              <a:buFont typeface="Arial" charset="0"/>
              <a:buChar char="♥"/>
            </a:pPr>
            <a:r>
              <a:rPr lang="en-AU" sz="2400" b="1" kern="1200" dirty="0">
                <a:latin typeface="Arial" pitchFamily="-65" charset="0"/>
                <a:ea typeface="ＭＳ Ｐゴシック" pitchFamily="24" charset="-128"/>
                <a:cs typeface="ＭＳ Ｐゴシック" pitchFamily="24" charset="-128"/>
              </a:rPr>
              <a:t>Waist circumference </a:t>
            </a:r>
          </a:p>
          <a:p>
            <a:pPr lvl="0">
              <a:lnSpc>
                <a:spcPct val="90000"/>
              </a:lnSpc>
              <a:buClr>
                <a:srgbClr val="FF0000"/>
              </a:buClr>
              <a:buFont typeface="Arial" charset="0"/>
              <a:buChar char="♥"/>
            </a:pPr>
            <a:r>
              <a:rPr lang="en-AU" sz="2400" kern="1200" dirty="0">
                <a:latin typeface="Arial" pitchFamily="-65" charset="0"/>
                <a:ea typeface="ＭＳ Ｐゴシック" pitchFamily="24" charset="-128"/>
                <a:cs typeface="ＭＳ Ｐゴシック" pitchFamily="24" charset="-128"/>
              </a:rPr>
              <a:t>Ideal: &lt;94cm for a male, &lt;80cm for females</a:t>
            </a:r>
          </a:p>
          <a:p>
            <a:pPr marL="342900" lvl="0" indent="-342900" algn="l">
              <a:lnSpc>
                <a:spcPct val="90000"/>
              </a:lnSpc>
            </a:pPr>
            <a:endParaRPr lang="en-AU" sz="2400" kern="1200" dirty="0">
              <a:solidFill>
                <a:srgbClr val="000000"/>
              </a:solidFill>
              <a:latin typeface="Arial" charset="0"/>
              <a:ea typeface="ＭＳ Ｐゴシック" pitchFamily="1" charset="-128"/>
            </a:endParaRPr>
          </a:p>
          <a:p>
            <a:pPr marL="1143000" lvl="2" indent="-228600" algn="l">
              <a:lnSpc>
                <a:spcPct val="90000"/>
              </a:lnSpc>
              <a:buClr>
                <a:srgbClr val="FF0000"/>
              </a:buClr>
              <a:buFont typeface="Arial" charset="0"/>
              <a:buChar char="♥"/>
            </a:pPr>
            <a:r>
              <a:rPr lang="en-AU" kern="1200" dirty="0">
                <a:solidFill>
                  <a:srgbClr val="000000"/>
                </a:solidFill>
                <a:latin typeface="Arial" charset="0"/>
                <a:ea typeface="ＭＳ Ｐゴシック" pitchFamily="1" charset="-128"/>
              </a:rPr>
              <a:t>Get regular exercise</a:t>
            </a:r>
          </a:p>
          <a:p>
            <a:pPr marL="1143000" lvl="2" indent="-228600" algn="l">
              <a:lnSpc>
                <a:spcPct val="90000"/>
              </a:lnSpc>
              <a:buClr>
                <a:srgbClr val="FF0000"/>
              </a:buClr>
              <a:buFont typeface="Arial" charset="0"/>
              <a:buChar char="♥"/>
            </a:pPr>
            <a:r>
              <a:rPr lang="en-AU" kern="1200" dirty="0">
                <a:solidFill>
                  <a:srgbClr val="000000"/>
                </a:solidFill>
                <a:latin typeface="Arial" charset="0"/>
                <a:ea typeface="ＭＳ Ｐゴシック" pitchFamily="1" charset="-128"/>
              </a:rPr>
              <a:t>Have a healthy diet</a:t>
            </a:r>
          </a:p>
          <a:p>
            <a:pPr algn="l"/>
            <a:endParaRPr lang="en-US" sz="1200" dirty="0">
              <a:solidFill>
                <a:srgbClr val="FFFFFF"/>
              </a:solidFill>
              <a:latin typeface="Bree Light"/>
              <a:cs typeface="Bree Light"/>
            </a:endParaRPr>
          </a:p>
        </p:txBody>
      </p:sp>
    </p:spTree>
    <p:extLst>
      <p:ext uri="{BB962C8B-B14F-4D97-AF65-F5344CB8AC3E}">
        <p14:creationId xmlns:p14="http://schemas.microsoft.com/office/powerpoint/2010/main" val="2844214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
          <p:cNvSpPr txBox="1">
            <a:spLocks/>
          </p:cNvSpPr>
          <p:nvPr/>
        </p:nvSpPr>
        <p:spPr>
          <a:xfrm>
            <a:off x="632520" y="1484784"/>
            <a:ext cx="8712968" cy="4032448"/>
          </a:xfrm>
          <a:prstGeom prst="roundRect">
            <a:avLst/>
          </a:prstGeom>
          <a:solidFill>
            <a:srgbClr val="009999">
              <a:alpha val="52000"/>
            </a:srgbClr>
          </a:solidFill>
        </p:spPr>
        <p:txBody>
          <a:bodyPr lIns="100800" tIns="64008" rIns="50400" bIns="64008"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endParaRPr lang="en-AU" sz="2200" dirty="0">
              <a:solidFill>
                <a:schemeClr val="bg1"/>
              </a:solidFill>
              <a:ea typeface="ヒラギノ角ゴ Pro W3" pitchFamily="96" charset="-128"/>
            </a:endParaRPr>
          </a:p>
        </p:txBody>
      </p:sp>
      <p:sp>
        <p:nvSpPr>
          <p:cNvPr id="12" name="Rectangle 11"/>
          <p:cNvSpPr>
            <a:spLocks noGrp="1" noChangeArrowheads="1"/>
          </p:cNvSpPr>
          <p:nvPr>
            <p:ph type="title"/>
          </p:nvPr>
        </p:nvSpPr>
        <p:spPr/>
        <p:txBody>
          <a:bodyPr anchor="t"/>
          <a:lstStyle/>
          <a:p>
            <a:pPr eaLnBrk="1" hangingPunct="1"/>
            <a:r>
              <a:rPr lang="en-AU" sz="3600" dirty="0">
                <a:solidFill>
                  <a:srgbClr val="C00000"/>
                </a:solidFill>
                <a:latin typeface="Arial Bold" pitchFamily="1" charset="0"/>
              </a:rPr>
              <a:t>Being active</a:t>
            </a:r>
            <a:endParaRPr lang="en-AU" sz="3600" dirty="0">
              <a:solidFill>
                <a:srgbClr val="C00000"/>
              </a:solidFill>
            </a:endParaRPr>
          </a:p>
        </p:txBody>
      </p:sp>
      <p:sp>
        <p:nvSpPr>
          <p:cNvPr id="11" name="Rectangle 7"/>
          <p:cNvSpPr>
            <a:spLocks noGrp="1" noChangeArrowheads="1"/>
          </p:cNvSpPr>
          <p:nvPr>
            <p:ph idx="1"/>
          </p:nvPr>
        </p:nvSpPr>
        <p:spPr>
          <a:xfrm>
            <a:off x="742950" y="1621383"/>
            <a:ext cx="8420100" cy="4114800"/>
          </a:xfrm>
          <a:noFill/>
          <a:ln/>
        </p:spPr>
        <p:txBody>
          <a:bodyPr/>
          <a:lstStyle/>
          <a:p>
            <a:pPr lvl="0">
              <a:lnSpc>
                <a:spcPct val="90000"/>
              </a:lnSpc>
              <a:buClr>
                <a:srgbClr val="FF0000"/>
              </a:buClr>
              <a:buFont typeface="Arial" charset="0"/>
              <a:buChar char="♥"/>
            </a:pPr>
            <a:r>
              <a:rPr lang="en-AU" sz="2400" kern="1200" dirty="0">
                <a:latin typeface="Arial" pitchFamily="-65" charset="0"/>
                <a:ea typeface="ＭＳ Ｐゴシック" pitchFamily="24" charset="-128"/>
                <a:cs typeface="ＭＳ Ｐゴシック" pitchFamily="24" charset="-128"/>
              </a:rPr>
              <a:t>Aim for </a:t>
            </a:r>
            <a:r>
              <a:rPr lang="en-AU" sz="2400" b="1" kern="1200" dirty="0">
                <a:latin typeface="Arial" pitchFamily="-65" charset="0"/>
                <a:ea typeface="ＭＳ Ｐゴシック" pitchFamily="24" charset="-128"/>
                <a:cs typeface="ＭＳ Ｐゴシック" pitchFamily="24" charset="-128"/>
              </a:rPr>
              <a:t>≥ 30 minutes </a:t>
            </a:r>
            <a:r>
              <a:rPr lang="en-AU" sz="2400" kern="1200" dirty="0">
                <a:latin typeface="Arial" pitchFamily="-65" charset="0"/>
                <a:ea typeface="ＭＳ Ｐゴシック" pitchFamily="24" charset="-128"/>
                <a:cs typeface="ＭＳ Ｐゴシック" pitchFamily="24" charset="-128"/>
              </a:rPr>
              <a:t>of activity most days of the week</a:t>
            </a:r>
          </a:p>
          <a:p>
            <a:pPr lvl="0">
              <a:lnSpc>
                <a:spcPct val="90000"/>
              </a:lnSpc>
              <a:buClr>
                <a:srgbClr val="FF0000"/>
              </a:buClr>
              <a:buFont typeface="Arial" charset="0"/>
              <a:buChar char="♥"/>
            </a:pPr>
            <a:r>
              <a:rPr lang="en-AU" sz="2400" kern="1200" dirty="0">
                <a:latin typeface="Arial" pitchFamily="-65" charset="0"/>
                <a:ea typeface="ＭＳ Ｐゴシック" pitchFamily="24" charset="-128"/>
                <a:cs typeface="ＭＳ Ｐゴシック" pitchFamily="24" charset="-128"/>
              </a:rPr>
              <a:t>Start gently and build up slowly</a:t>
            </a:r>
          </a:p>
          <a:p>
            <a:pPr lvl="0">
              <a:lnSpc>
                <a:spcPct val="90000"/>
              </a:lnSpc>
              <a:buClr>
                <a:srgbClr val="FF0000"/>
              </a:buClr>
              <a:buFont typeface="Arial" charset="0"/>
              <a:buChar char="♥"/>
            </a:pPr>
            <a:r>
              <a:rPr lang="en-AU" sz="2400" kern="1200" dirty="0">
                <a:latin typeface="Arial" pitchFamily="-65" charset="0"/>
                <a:ea typeface="ＭＳ Ｐゴシック" pitchFamily="24" charset="-128"/>
                <a:cs typeface="ＭＳ Ｐゴシック" pitchFamily="24" charset="-128"/>
              </a:rPr>
              <a:t>Increase your incidental activity -take the stairs</a:t>
            </a:r>
          </a:p>
          <a:p>
            <a:pPr lvl="0">
              <a:lnSpc>
                <a:spcPct val="90000"/>
              </a:lnSpc>
              <a:buClr>
                <a:srgbClr val="FF0000"/>
              </a:buClr>
              <a:buFont typeface="Arial" charset="0"/>
              <a:buChar char="♥"/>
            </a:pPr>
            <a:r>
              <a:rPr lang="en-AU" sz="2400" kern="1200" dirty="0">
                <a:latin typeface="Arial" pitchFamily="-65" charset="0"/>
                <a:ea typeface="ＭＳ Ｐゴシック" pitchFamily="24" charset="-128"/>
                <a:cs typeface="ＭＳ Ｐゴシック" pitchFamily="24" charset="-128"/>
              </a:rPr>
              <a:t>Choose an exercise that suits you and that you enjoy</a:t>
            </a:r>
          </a:p>
          <a:p>
            <a:pPr lvl="0">
              <a:lnSpc>
                <a:spcPct val="90000"/>
              </a:lnSpc>
              <a:buClr>
                <a:srgbClr val="FF0000"/>
              </a:buClr>
              <a:buFont typeface="Arial" charset="0"/>
              <a:buChar char="♥"/>
            </a:pPr>
            <a:r>
              <a:rPr lang="en-AU" sz="2400" kern="1200" dirty="0">
                <a:latin typeface="Arial" pitchFamily="-65" charset="0"/>
                <a:ea typeface="ＭＳ Ｐゴシック" pitchFamily="24" charset="-128"/>
                <a:cs typeface="ＭＳ Ｐゴシック" pitchFamily="24" charset="-128"/>
              </a:rPr>
              <a:t>Walking the dog • cycling • gardening • dancing • golf </a:t>
            </a:r>
            <a:r>
              <a:rPr lang="en-AU" sz="2400" kern="1200" dirty="0" err="1">
                <a:latin typeface="Arial" pitchFamily="-65" charset="0"/>
                <a:ea typeface="ＭＳ Ｐゴシック" pitchFamily="24" charset="-128"/>
                <a:cs typeface="ＭＳ Ｐゴシック" pitchFamily="24" charset="-128"/>
              </a:rPr>
              <a:t>etc</a:t>
            </a:r>
            <a:endParaRPr lang="en-AU" sz="2400" kern="1200" dirty="0">
              <a:latin typeface="Arial" pitchFamily="-65" charset="0"/>
              <a:ea typeface="ＭＳ Ｐゴシック" pitchFamily="24" charset="-128"/>
              <a:cs typeface="ＭＳ Ｐゴシック" pitchFamily="24" charset="-128"/>
            </a:endParaRPr>
          </a:p>
          <a:p>
            <a:pPr algn="l"/>
            <a:endParaRPr lang="en-US" sz="1200" dirty="0">
              <a:solidFill>
                <a:srgbClr val="FFFFFF"/>
              </a:solidFill>
              <a:latin typeface="Bree Light"/>
              <a:cs typeface="Bree Light"/>
            </a:endParaRPr>
          </a:p>
        </p:txBody>
      </p:sp>
      <p:grpSp>
        <p:nvGrpSpPr>
          <p:cNvPr id="5" name="Group 4"/>
          <p:cNvGrpSpPr/>
          <p:nvPr/>
        </p:nvGrpSpPr>
        <p:grpSpPr>
          <a:xfrm>
            <a:off x="4413126" y="4027575"/>
            <a:ext cx="1944216" cy="1367929"/>
            <a:chOff x="1692275" y="3790950"/>
            <a:chExt cx="2590800" cy="2590800"/>
          </a:xfrm>
        </p:grpSpPr>
        <p:sp>
          <p:nvSpPr>
            <p:cNvPr id="6" name="Oval 8"/>
            <p:cNvSpPr>
              <a:spLocks noChangeArrowheads="1"/>
            </p:cNvSpPr>
            <p:nvPr/>
          </p:nvSpPr>
          <p:spPr bwMode="auto">
            <a:xfrm rot="1277683">
              <a:off x="2497138" y="3790950"/>
              <a:ext cx="287337" cy="431800"/>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7" name="Line 9"/>
            <p:cNvSpPr>
              <a:spLocks noChangeShapeType="1"/>
            </p:cNvSpPr>
            <p:nvPr/>
          </p:nvSpPr>
          <p:spPr bwMode="auto">
            <a:xfrm flipH="1">
              <a:off x="2124075" y="4221163"/>
              <a:ext cx="431800" cy="79216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9" name="Line 10"/>
            <p:cNvSpPr>
              <a:spLocks noChangeShapeType="1"/>
            </p:cNvSpPr>
            <p:nvPr/>
          </p:nvSpPr>
          <p:spPr bwMode="auto">
            <a:xfrm flipH="1">
              <a:off x="2051050" y="4437063"/>
              <a:ext cx="360363" cy="2159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0" name="Line 11"/>
            <p:cNvSpPr>
              <a:spLocks noChangeShapeType="1"/>
            </p:cNvSpPr>
            <p:nvPr/>
          </p:nvSpPr>
          <p:spPr bwMode="auto">
            <a:xfrm>
              <a:off x="2051050" y="4652963"/>
              <a:ext cx="73025" cy="14446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3" name="Line 12"/>
            <p:cNvSpPr>
              <a:spLocks noChangeShapeType="1"/>
            </p:cNvSpPr>
            <p:nvPr/>
          </p:nvSpPr>
          <p:spPr bwMode="auto">
            <a:xfrm>
              <a:off x="2484438" y="4365625"/>
              <a:ext cx="0" cy="3587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4" name="Line 13"/>
            <p:cNvSpPr>
              <a:spLocks noChangeShapeType="1"/>
            </p:cNvSpPr>
            <p:nvPr/>
          </p:nvSpPr>
          <p:spPr bwMode="auto">
            <a:xfrm flipV="1">
              <a:off x="2484438" y="4652963"/>
              <a:ext cx="142875" cy="714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5" name="Line 14"/>
            <p:cNvSpPr>
              <a:spLocks noChangeShapeType="1"/>
            </p:cNvSpPr>
            <p:nvPr/>
          </p:nvSpPr>
          <p:spPr bwMode="auto">
            <a:xfrm flipV="1">
              <a:off x="2124075" y="4941888"/>
              <a:ext cx="503238" cy="714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6" name="Line 15"/>
            <p:cNvSpPr>
              <a:spLocks noChangeShapeType="1"/>
            </p:cNvSpPr>
            <p:nvPr/>
          </p:nvSpPr>
          <p:spPr bwMode="auto">
            <a:xfrm flipH="1">
              <a:off x="2484438" y="4941888"/>
              <a:ext cx="142875" cy="28733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7" name="Line 16"/>
            <p:cNvSpPr>
              <a:spLocks noChangeShapeType="1"/>
            </p:cNvSpPr>
            <p:nvPr/>
          </p:nvSpPr>
          <p:spPr bwMode="auto">
            <a:xfrm>
              <a:off x="2124075" y="5013325"/>
              <a:ext cx="71438" cy="5032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8" name="Line 17"/>
            <p:cNvSpPr>
              <a:spLocks noChangeShapeType="1"/>
            </p:cNvSpPr>
            <p:nvPr/>
          </p:nvSpPr>
          <p:spPr bwMode="auto">
            <a:xfrm flipH="1">
              <a:off x="2124075" y="5516563"/>
              <a:ext cx="71438" cy="2889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19" name="Oval 18"/>
            <p:cNvSpPr>
              <a:spLocks noChangeArrowheads="1"/>
            </p:cNvSpPr>
            <p:nvPr/>
          </p:nvSpPr>
          <p:spPr bwMode="auto">
            <a:xfrm>
              <a:off x="2124075" y="5805488"/>
              <a:ext cx="144463" cy="71437"/>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20" name="Oval 19"/>
            <p:cNvSpPr>
              <a:spLocks noChangeArrowheads="1"/>
            </p:cNvSpPr>
            <p:nvPr/>
          </p:nvSpPr>
          <p:spPr bwMode="auto">
            <a:xfrm>
              <a:off x="2484438" y="5229225"/>
              <a:ext cx="142875" cy="71438"/>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21" name="Line 20"/>
            <p:cNvSpPr>
              <a:spLocks noChangeShapeType="1"/>
            </p:cNvSpPr>
            <p:nvPr/>
          </p:nvSpPr>
          <p:spPr bwMode="auto">
            <a:xfrm flipV="1">
              <a:off x="1692275" y="5876925"/>
              <a:ext cx="0" cy="5048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22" name="Line 21"/>
            <p:cNvSpPr>
              <a:spLocks noChangeShapeType="1"/>
            </p:cNvSpPr>
            <p:nvPr/>
          </p:nvSpPr>
          <p:spPr bwMode="auto">
            <a:xfrm>
              <a:off x="1692275" y="5876925"/>
              <a:ext cx="6477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23" name="Line 22"/>
            <p:cNvSpPr>
              <a:spLocks noChangeShapeType="1"/>
            </p:cNvSpPr>
            <p:nvPr/>
          </p:nvSpPr>
          <p:spPr bwMode="auto">
            <a:xfrm flipV="1">
              <a:off x="2339975" y="5300663"/>
              <a:ext cx="0" cy="57626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24" name="Line 23"/>
            <p:cNvSpPr>
              <a:spLocks noChangeShapeType="1"/>
            </p:cNvSpPr>
            <p:nvPr/>
          </p:nvSpPr>
          <p:spPr bwMode="auto">
            <a:xfrm>
              <a:off x="2339975" y="5300663"/>
              <a:ext cx="6477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25" name="Line 24"/>
            <p:cNvSpPr>
              <a:spLocks noChangeShapeType="1"/>
            </p:cNvSpPr>
            <p:nvPr/>
          </p:nvSpPr>
          <p:spPr bwMode="auto">
            <a:xfrm flipV="1">
              <a:off x="2987675" y="4724400"/>
              <a:ext cx="0" cy="5762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26" name="Line 25"/>
            <p:cNvSpPr>
              <a:spLocks noChangeShapeType="1"/>
            </p:cNvSpPr>
            <p:nvPr/>
          </p:nvSpPr>
          <p:spPr bwMode="auto">
            <a:xfrm>
              <a:off x="2987675" y="4724400"/>
              <a:ext cx="6477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27" name="Line 26"/>
            <p:cNvSpPr>
              <a:spLocks noChangeShapeType="1"/>
            </p:cNvSpPr>
            <p:nvPr/>
          </p:nvSpPr>
          <p:spPr bwMode="auto">
            <a:xfrm flipV="1">
              <a:off x="3635375" y="4149725"/>
              <a:ext cx="0" cy="57626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sp>
          <p:nvSpPr>
            <p:cNvPr id="28" name="Line 27"/>
            <p:cNvSpPr>
              <a:spLocks noChangeShapeType="1"/>
            </p:cNvSpPr>
            <p:nvPr/>
          </p:nvSpPr>
          <p:spPr bwMode="auto">
            <a:xfrm>
              <a:off x="3635375" y="4149725"/>
              <a:ext cx="6477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3444779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632520" y="1268760"/>
            <a:ext cx="8712968" cy="4248472"/>
          </a:xfrm>
          <a:prstGeom prst="roundRect">
            <a:avLst/>
          </a:prstGeom>
          <a:solidFill>
            <a:srgbClr val="009999">
              <a:alpha val="52000"/>
            </a:srgbClr>
          </a:solidFill>
        </p:spPr>
        <p:txBody>
          <a:bodyPr lIns="100800" tIns="64008" rIns="50400" bIns="64008"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endParaRPr lang="en-AU" sz="2200" dirty="0">
              <a:solidFill>
                <a:schemeClr val="bg1"/>
              </a:solidFill>
              <a:ea typeface="ヒラギノ角ゴ Pro W3" pitchFamily="96" charset="-128"/>
            </a:endParaRPr>
          </a:p>
        </p:txBody>
      </p:sp>
      <p:sp>
        <p:nvSpPr>
          <p:cNvPr id="12" name="Rectangle 11"/>
          <p:cNvSpPr>
            <a:spLocks noGrp="1" noChangeArrowheads="1"/>
          </p:cNvSpPr>
          <p:nvPr>
            <p:ph type="title"/>
          </p:nvPr>
        </p:nvSpPr>
        <p:spPr>
          <a:xfrm>
            <a:off x="0" y="609600"/>
            <a:ext cx="9906000" cy="1143000"/>
          </a:xfrm>
        </p:spPr>
        <p:txBody>
          <a:bodyPr anchor="t"/>
          <a:lstStyle/>
          <a:p>
            <a:pPr eaLnBrk="1" hangingPunct="1"/>
            <a:r>
              <a:rPr lang="en-AU" sz="3600" dirty="0">
                <a:solidFill>
                  <a:srgbClr val="C00000"/>
                </a:solidFill>
                <a:latin typeface="Arial Bold" pitchFamily="1" charset="0"/>
              </a:rPr>
              <a:t>What about cholesterol?</a:t>
            </a:r>
            <a:endParaRPr lang="en-AU" sz="2800" dirty="0">
              <a:solidFill>
                <a:srgbClr val="C00000"/>
              </a:solidFill>
            </a:endParaRPr>
          </a:p>
        </p:txBody>
      </p:sp>
      <p:sp>
        <p:nvSpPr>
          <p:cNvPr id="11" name="Rectangle 7"/>
          <p:cNvSpPr>
            <a:spLocks noGrp="1" noChangeArrowheads="1"/>
          </p:cNvSpPr>
          <p:nvPr>
            <p:ph idx="1"/>
          </p:nvPr>
        </p:nvSpPr>
        <p:spPr>
          <a:xfrm>
            <a:off x="992560" y="1412776"/>
            <a:ext cx="8420100" cy="4114800"/>
          </a:xfrm>
          <a:noFill/>
          <a:ln/>
        </p:spPr>
        <p:txBody>
          <a:bodyPr/>
          <a:lstStyle/>
          <a:p>
            <a:pPr lvl="0">
              <a:lnSpc>
                <a:spcPct val="90000"/>
              </a:lnSpc>
              <a:buClr>
                <a:srgbClr val="FF0000"/>
              </a:buClr>
              <a:buFont typeface="Arial" charset="0"/>
              <a:buChar char="♥"/>
            </a:pPr>
            <a:r>
              <a:rPr lang="en-AU" sz="2400" kern="1200" dirty="0">
                <a:latin typeface="Arial" pitchFamily="-65" charset="0"/>
                <a:ea typeface="ＭＳ Ｐゴシック" pitchFamily="24" charset="-128"/>
                <a:cs typeface="ＭＳ Ｐゴシック" pitchFamily="24" charset="-128"/>
              </a:rPr>
              <a:t>Cholesterol is a fatty substance </a:t>
            </a:r>
          </a:p>
          <a:p>
            <a:pPr lvl="0">
              <a:lnSpc>
                <a:spcPct val="90000"/>
              </a:lnSpc>
              <a:buClr>
                <a:srgbClr val="FF0000"/>
              </a:buClr>
              <a:buFont typeface="Arial" charset="0"/>
              <a:buChar char="♥"/>
            </a:pPr>
            <a:r>
              <a:rPr lang="en-AU" sz="2400" kern="1200" dirty="0">
                <a:latin typeface="Arial" pitchFamily="-65" charset="0"/>
                <a:ea typeface="ＭＳ Ｐゴシック" pitchFamily="24" charset="-128"/>
                <a:cs typeface="ＭＳ Ｐゴシック" pitchFamily="24" charset="-128"/>
              </a:rPr>
              <a:t>Essential in the body </a:t>
            </a:r>
          </a:p>
          <a:p>
            <a:pPr lvl="0">
              <a:lnSpc>
                <a:spcPct val="90000"/>
              </a:lnSpc>
              <a:buClr>
                <a:srgbClr val="FF0000"/>
              </a:buClr>
              <a:buFont typeface="Arial" charset="0"/>
              <a:buChar char="♥"/>
            </a:pPr>
            <a:r>
              <a:rPr lang="en-AU" sz="2400" kern="1200" dirty="0">
                <a:latin typeface="Arial" pitchFamily="-65" charset="0"/>
                <a:ea typeface="ＭＳ Ｐゴシック" pitchFamily="24" charset="-128"/>
                <a:cs typeface="ＭＳ Ｐゴシック" pitchFamily="24" charset="-128"/>
              </a:rPr>
              <a:t>Important for cell wall structure and hormones</a:t>
            </a:r>
          </a:p>
          <a:p>
            <a:pPr lvl="0">
              <a:lnSpc>
                <a:spcPct val="90000"/>
              </a:lnSpc>
              <a:buClr>
                <a:srgbClr val="FF0000"/>
              </a:buClr>
              <a:buFont typeface="Arial" charset="0"/>
              <a:buChar char="♥"/>
            </a:pPr>
            <a:r>
              <a:rPr lang="en-AU" sz="2400" kern="1200" dirty="0">
                <a:latin typeface="Arial" pitchFamily="-65" charset="0"/>
                <a:ea typeface="ＭＳ Ｐゴシック" pitchFamily="24" charset="-128"/>
                <a:cs typeface="ＭＳ Ｐゴシック" pitchFamily="24" charset="-128"/>
              </a:rPr>
              <a:t>Found in the diet and produced by the body </a:t>
            </a:r>
            <a:br>
              <a:rPr lang="en-AU" sz="2400" kern="1200" dirty="0">
                <a:latin typeface="Arial" pitchFamily="-65" charset="0"/>
                <a:ea typeface="ＭＳ Ｐゴシック" pitchFamily="24" charset="-128"/>
                <a:cs typeface="ＭＳ Ｐゴシック" pitchFamily="24" charset="-128"/>
              </a:rPr>
            </a:br>
            <a:r>
              <a:rPr lang="en-AU" sz="2400" kern="1200" dirty="0">
                <a:latin typeface="Arial" pitchFamily="-65" charset="0"/>
                <a:ea typeface="ＭＳ Ｐゴシック" pitchFamily="24" charset="-128"/>
                <a:cs typeface="ＭＳ Ｐゴシック" pitchFamily="24" charset="-128"/>
              </a:rPr>
              <a:t>(in the liver)</a:t>
            </a:r>
          </a:p>
          <a:p>
            <a:pPr lvl="0">
              <a:lnSpc>
                <a:spcPct val="90000"/>
              </a:lnSpc>
              <a:buClr>
                <a:srgbClr val="FF0000"/>
              </a:buClr>
              <a:buFont typeface="Arial" charset="0"/>
              <a:buChar char="♥"/>
            </a:pPr>
            <a:r>
              <a:rPr lang="en-AU" sz="2400" kern="1200" dirty="0">
                <a:latin typeface="Arial" pitchFamily="-65" charset="0"/>
                <a:ea typeface="ＭＳ Ｐゴシック" pitchFamily="24" charset="-128"/>
                <a:cs typeface="ＭＳ Ｐゴシック" pitchFamily="24" charset="-128"/>
              </a:rPr>
              <a:t>Too much cholesterol can become a problem…</a:t>
            </a:r>
          </a:p>
          <a:p>
            <a:pPr marL="0" lvl="0" indent="0" algn="l">
              <a:lnSpc>
                <a:spcPct val="80000"/>
              </a:lnSpc>
              <a:buNone/>
            </a:pPr>
            <a:endParaRPr lang="en-AU" sz="800" kern="1200" dirty="0">
              <a:solidFill>
                <a:srgbClr val="000000"/>
              </a:solidFill>
              <a:latin typeface="Arial" charset="0"/>
              <a:ea typeface="ＭＳ Ｐゴシック" pitchFamily="1" charset="-128"/>
            </a:endParaRPr>
          </a:p>
          <a:p>
            <a:pPr marL="0" lvl="0" indent="0" algn="l">
              <a:lnSpc>
                <a:spcPct val="80000"/>
              </a:lnSpc>
              <a:buNone/>
            </a:pPr>
            <a:r>
              <a:rPr lang="en-AU" sz="2800" b="1" kern="1200" dirty="0" smtClean="0">
                <a:solidFill>
                  <a:srgbClr val="000000"/>
                </a:solidFill>
                <a:latin typeface="Arial" charset="0"/>
                <a:ea typeface="ＭＳ Ｐゴシック" pitchFamily="1" charset="-128"/>
              </a:rPr>
              <a:t>2 </a:t>
            </a:r>
            <a:r>
              <a:rPr lang="en-AU" sz="2800" b="1" kern="1200" dirty="0">
                <a:solidFill>
                  <a:srgbClr val="000000"/>
                </a:solidFill>
                <a:latin typeface="Arial" charset="0"/>
                <a:ea typeface="ＭＳ Ｐゴシック" pitchFamily="1" charset="-128"/>
              </a:rPr>
              <a:t>types:</a:t>
            </a:r>
          </a:p>
          <a:p>
            <a:pPr lvl="0">
              <a:lnSpc>
                <a:spcPct val="90000"/>
              </a:lnSpc>
              <a:buClr>
                <a:srgbClr val="FF0000"/>
              </a:buClr>
              <a:buFont typeface="Arial" charset="0"/>
              <a:buChar char="♥"/>
            </a:pPr>
            <a:r>
              <a:rPr lang="en-AU" sz="2400" kern="1200" dirty="0">
                <a:latin typeface="Arial" pitchFamily="-65" charset="0"/>
                <a:ea typeface="ＭＳ Ｐゴシック" pitchFamily="24" charset="-128"/>
                <a:cs typeface="ＭＳ Ｐゴシック" pitchFamily="24" charset="-128"/>
              </a:rPr>
              <a:t>HDL “good” cholesterol  	</a:t>
            </a:r>
          </a:p>
          <a:p>
            <a:pPr lvl="0">
              <a:lnSpc>
                <a:spcPct val="90000"/>
              </a:lnSpc>
              <a:buClr>
                <a:srgbClr val="FF0000"/>
              </a:buClr>
              <a:buFont typeface="Arial" charset="0"/>
              <a:buChar char="♥"/>
            </a:pPr>
            <a:r>
              <a:rPr lang="en-AU" sz="2400" kern="1200" dirty="0">
                <a:latin typeface="Arial" pitchFamily="-65" charset="0"/>
                <a:ea typeface="ＭＳ Ｐゴシック" pitchFamily="24" charset="-128"/>
                <a:cs typeface="ＭＳ Ｐゴシック" pitchFamily="24" charset="-128"/>
              </a:rPr>
              <a:t>LDL “bad” cholesterol  </a:t>
            </a:r>
            <a:r>
              <a:rPr lang="en-AU" sz="2800" kern="1200" dirty="0">
                <a:solidFill>
                  <a:srgbClr val="000000"/>
                </a:solidFill>
                <a:latin typeface="Arial" charset="0"/>
                <a:ea typeface="ＭＳ Ｐゴシック" pitchFamily="1" charset="-128"/>
              </a:rPr>
              <a:t>	</a:t>
            </a:r>
            <a:endParaRPr lang="en-US" sz="1200" dirty="0">
              <a:solidFill>
                <a:srgbClr val="FFFFFF"/>
              </a:solidFill>
              <a:latin typeface="Bree Light"/>
              <a:cs typeface="Bree Light"/>
            </a:endParaRPr>
          </a:p>
        </p:txBody>
      </p:sp>
      <p:sp>
        <p:nvSpPr>
          <p:cNvPr id="5" name="AutoShape 7"/>
          <p:cNvSpPr>
            <a:spLocks noChangeArrowheads="1"/>
          </p:cNvSpPr>
          <p:nvPr/>
        </p:nvSpPr>
        <p:spPr bwMode="auto">
          <a:xfrm>
            <a:off x="4741466" y="4221187"/>
            <a:ext cx="431800" cy="4318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 name="AutoShape 8"/>
          <p:cNvSpPr>
            <a:spLocks noChangeArrowheads="1"/>
          </p:cNvSpPr>
          <p:nvPr/>
        </p:nvSpPr>
        <p:spPr bwMode="auto">
          <a:xfrm>
            <a:off x="4741466" y="4797152"/>
            <a:ext cx="431800" cy="4318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Tree>
    <p:extLst>
      <p:ext uri="{BB962C8B-B14F-4D97-AF65-F5344CB8AC3E}">
        <p14:creationId xmlns:p14="http://schemas.microsoft.com/office/powerpoint/2010/main" val="891947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ChangeArrowheads="1"/>
          </p:cNvSpPr>
          <p:nvPr>
            <p:ph type="title"/>
          </p:nvPr>
        </p:nvSpPr>
        <p:spPr>
          <a:xfrm>
            <a:off x="0" y="609600"/>
            <a:ext cx="9906000" cy="1143000"/>
          </a:xfrm>
        </p:spPr>
        <p:txBody>
          <a:bodyPr anchor="t"/>
          <a:lstStyle/>
          <a:p>
            <a:pPr eaLnBrk="1" hangingPunct="1"/>
            <a:r>
              <a:rPr lang="en-AU" sz="3600" dirty="0">
                <a:solidFill>
                  <a:srgbClr val="C00000"/>
                </a:solidFill>
                <a:latin typeface="Arial Bold" pitchFamily="1" charset="0"/>
              </a:rPr>
              <a:t>Cholesterol targets</a:t>
            </a:r>
            <a:endParaRPr lang="en-AU" sz="3600" dirty="0">
              <a:solidFill>
                <a:srgbClr val="C00000"/>
              </a:solidFill>
            </a:endParaRPr>
          </a:p>
        </p:txBody>
      </p:sp>
      <p:sp>
        <p:nvSpPr>
          <p:cNvPr id="2" name="Rectangle 1"/>
          <p:cNvSpPr/>
          <p:nvPr/>
        </p:nvSpPr>
        <p:spPr>
          <a:xfrm>
            <a:off x="0" y="1340768"/>
            <a:ext cx="9906000" cy="400110"/>
          </a:xfrm>
          <a:prstGeom prst="rect">
            <a:avLst/>
          </a:prstGeom>
        </p:spPr>
        <p:txBody>
          <a:bodyPr wrap="square">
            <a:spAutoFit/>
          </a:bodyPr>
          <a:lstStyle/>
          <a:p>
            <a:pPr algn="ctr" eaLnBrk="1" hangingPunct="1">
              <a:spcBef>
                <a:spcPct val="50000"/>
              </a:spcBef>
            </a:pPr>
            <a:r>
              <a:rPr lang="en-AU" sz="2000" dirty="0"/>
              <a:t>For people concerned with heart health</a:t>
            </a:r>
          </a:p>
        </p:txBody>
      </p:sp>
      <p:sp>
        <p:nvSpPr>
          <p:cNvPr id="6" name="Text Box 23"/>
          <p:cNvSpPr txBox="1">
            <a:spLocks noChangeArrowheads="1"/>
          </p:cNvSpPr>
          <p:nvPr/>
        </p:nvSpPr>
        <p:spPr bwMode="auto">
          <a:xfrm>
            <a:off x="457200" y="4572000"/>
            <a:ext cx="4865688"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AU" sz="1800" dirty="0"/>
          </a:p>
          <a:p>
            <a:pPr eaLnBrk="1" hangingPunct="1">
              <a:spcBef>
                <a:spcPct val="50000"/>
              </a:spcBef>
            </a:pPr>
            <a:endParaRPr lang="en-AU" sz="1800" dirty="0"/>
          </a:p>
          <a:p>
            <a:pPr eaLnBrk="1" hangingPunct="1">
              <a:spcBef>
                <a:spcPct val="50000"/>
              </a:spcBef>
            </a:pPr>
            <a:endParaRPr lang="en-AU" sz="1800" dirty="0"/>
          </a:p>
          <a:p>
            <a:pPr eaLnBrk="1" hangingPunct="1">
              <a:spcBef>
                <a:spcPct val="50000"/>
              </a:spcBef>
            </a:pPr>
            <a:endParaRPr lang="en-AU" sz="1800" dirty="0"/>
          </a:p>
          <a:p>
            <a:pPr eaLnBrk="1" hangingPunct="1">
              <a:spcBef>
                <a:spcPct val="50000"/>
              </a:spcBef>
            </a:pPr>
            <a:r>
              <a:rPr lang="en-AU" sz="1800" dirty="0"/>
              <a:t>The Heart Foundation of Australia 2005, Position Statement on Lipid Management</a:t>
            </a:r>
          </a:p>
          <a:p>
            <a:pPr eaLnBrk="1" hangingPunct="1">
              <a:spcBef>
                <a:spcPct val="50000"/>
              </a:spcBef>
            </a:pPr>
            <a:r>
              <a:rPr lang="en-AU" sz="1800" dirty="0"/>
              <a:t> </a:t>
            </a:r>
          </a:p>
        </p:txBody>
      </p:sp>
      <p:sp>
        <p:nvSpPr>
          <p:cNvPr id="9" name="Title 2"/>
          <p:cNvSpPr txBox="1">
            <a:spLocks/>
          </p:cNvSpPr>
          <p:nvPr/>
        </p:nvSpPr>
        <p:spPr>
          <a:xfrm>
            <a:off x="632520" y="1841322"/>
            <a:ext cx="8712968" cy="3675910"/>
          </a:xfrm>
          <a:prstGeom prst="roundRect">
            <a:avLst/>
          </a:prstGeom>
          <a:solidFill>
            <a:srgbClr val="009999">
              <a:alpha val="52000"/>
            </a:srgbClr>
          </a:solidFill>
        </p:spPr>
        <p:txBody>
          <a:bodyPr lIns="100800" tIns="64008" rIns="50400" bIns="64008"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endParaRPr lang="en-AU" sz="2200" dirty="0">
              <a:solidFill>
                <a:schemeClr val="bg1"/>
              </a:solidFill>
              <a:ea typeface="ヒラギノ角ゴ Pro W3" pitchFamily="96"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27" y="2020848"/>
            <a:ext cx="7529150" cy="3267992"/>
          </a:xfrm>
          <a:prstGeom prst="rect">
            <a:avLst/>
          </a:prstGeom>
          <a:noFill/>
          <a:ln>
            <a:noFill/>
          </a:ln>
          <a:effectLst/>
          <a:extLst/>
        </p:spPr>
      </p:pic>
    </p:spTree>
    <p:extLst>
      <p:ext uri="{BB962C8B-B14F-4D97-AF65-F5344CB8AC3E}">
        <p14:creationId xmlns:p14="http://schemas.microsoft.com/office/powerpoint/2010/main" val="3030152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a:xfrm>
            <a:off x="632520" y="1841322"/>
            <a:ext cx="8712968" cy="3675910"/>
          </a:xfrm>
          <a:prstGeom prst="roundRect">
            <a:avLst/>
          </a:prstGeom>
          <a:solidFill>
            <a:srgbClr val="009999">
              <a:alpha val="52000"/>
            </a:srgbClr>
          </a:solidFill>
        </p:spPr>
        <p:txBody>
          <a:bodyPr lIns="100800" tIns="64008" rIns="50400" bIns="64008"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defRPr/>
            </a:pPr>
            <a:endParaRPr lang="en-AU" sz="2200" dirty="0">
              <a:solidFill>
                <a:schemeClr val="bg1"/>
              </a:solidFill>
              <a:ea typeface="ヒラギノ角ゴ Pro W3" pitchFamily="96" charset="-128"/>
            </a:endParaRPr>
          </a:p>
        </p:txBody>
      </p:sp>
      <p:sp>
        <p:nvSpPr>
          <p:cNvPr id="12" name="Rectangle 11"/>
          <p:cNvSpPr>
            <a:spLocks noGrp="1" noChangeArrowheads="1"/>
          </p:cNvSpPr>
          <p:nvPr>
            <p:ph type="title"/>
          </p:nvPr>
        </p:nvSpPr>
        <p:spPr>
          <a:xfrm>
            <a:off x="0" y="609600"/>
            <a:ext cx="9906000" cy="1143000"/>
          </a:xfrm>
        </p:spPr>
        <p:txBody>
          <a:bodyPr anchor="t"/>
          <a:lstStyle/>
          <a:p>
            <a:pPr eaLnBrk="1" hangingPunct="1"/>
            <a:r>
              <a:rPr lang="en-AU" sz="3600" dirty="0">
                <a:solidFill>
                  <a:srgbClr val="C00000"/>
                </a:solidFill>
                <a:latin typeface="Arial Bold" pitchFamily="1" charset="0"/>
              </a:rPr>
              <a:t>Nutrients in foods that can affect cholesterol</a:t>
            </a:r>
            <a:endParaRPr lang="en-AU" sz="3600" dirty="0">
              <a:solidFill>
                <a:srgbClr val="C00000"/>
              </a:solidFill>
            </a:endParaRPr>
          </a:p>
        </p:txBody>
      </p:sp>
      <p:sp>
        <p:nvSpPr>
          <p:cNvPr id="11" name="Rectangle 7"/>
          <p:cNvSpPr>
            <a:spLocks noGrp="1" noChangeArrowheads="1"/>
          </p:cNvSpPr>
          <p:nvPr>
            <p:ph idx="1"/>
          </p:nvPr>
        </p:nvSpPr>
        <p:spPr>
          <a:noFill/>
          <a:ln/>
        </p:spPr>
        <p:txBody>
          <a:bodyPr/>
          <a:lstStyle/>
          <a:p>
            <a:pPr>
              <a:lnSpc>
                <a:spcPct val="90000"/>
              </a:lnSpc>
              <a:buClr>
                <a:srgbClr val="FF0000"/>
              </a:buClr>
              <a:buFont typeface="Arial" charset="0"/>
              <a:buChar char="♥"/>
            </a:pPr>
            <a:r>
              <a:rPr lang="en-AU" sz="2000" kern="1200" dirty="0">
                <a:latin typeface="Arial" pitchFamily="-65" charset="0"/>
                <a:ea typeface="ＭＳ Ｐゴシック" pitchFamily="24" charset="-128"/>
                <a:cs typeface="ＭＳ Ｐゴシック" pitchFamily="24" charset="-128"/>
              </a:rPr>
              <a:t>Dietary cholesterol plays a less important role than the type of fat</a:t>
            </a:r>
            <a:endParaRPr lang="en-US" sz="2000" kern="1200" dirty="0">
              <a:latin typeface="Arial" pitchFamily="-65" charset="0"/>
              <a:ea typeface="ＭＳ Ｐゴシック" pitchFamily="24" charset="-128"/>
              <a:cs typeface="ＭＳ Ｐゴシック" pitchFamily="24"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2636913"/>
            <a:ext cx="8431213" cy="288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35"/>
          <p:cNvSpPr>
            <a:spLocks noChangeArrowheads="1"/>
          </p:cNvSpPr>
          <p:nvPr/>
        </p:nvSpPr>
        <p:spPr bwMode="auto">
          <a:xfrm>
            <a:off x="1424286" y="2780928"/>
            <a:ext cx="360362" cy="649287"/>
          </a:xfrm>
          <a:prstGeom prst="upArrow">
            <a:avLst>
              <a:gd name="adj1" fmla="val 50000"/>
              <a:gd name="adj2" fmla="val 45044"/>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 name="AutoShape 37"/>
          <p:cNvSpPr>
            <a:spLocks noChangeArrowheads="1"/>
          </p:cNvSpPr>
          <p:nvPr/>
        </p:nvSpPr>
        <p:spPr bwMode="auto">
          <a:xfrm>
            <a:off x="5547791" y="2780928"/>
            <a:ext cx="341313" cy="688975"/>
          </a:xfrm>
          <a:prstGeom prst="downArrow">
            <a:avLst>
              <a:gd name="adj1" fmla="val 50000"/>
              <a:gd name="adj2" fmla="val 5046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Tree>
    <p:extLst>
      <p:ext uri="{BB962C8B-B14F-4D97-AF65-F5344CB8AC3E}">
        <p14:creationId xmlns:p14="http://schemas.microsoft.com/office/powerpoint/2010/main" val="1712256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24" charset="-128"/>
            <a:cs typeface="ＭＳ Ｐゴシック" pitchFamily="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4992</TotalTime>
  <Words>1065</Words>
  <Application>Microsoft Office PowerPoint</Application>
  <PresentationFormat>A4 Paper (210x297 mm)</PresentationFormat>
  <Paragraphs>180</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 Presentation</vt:lpstr>
      <vt:lpstr>Plant sterols and  heart health  </vt:lpstr>
      <vt:lpstr>This presentation is provided for general information purposes only.   Personal health or dietary advice should always be sought for your particular circumstances from your health care professional.</vt:lpstr>
      <vt:lpstr>Heart health</vt:lpstr>
      <vt:lpstr>What is a healthy diet?</vt:lpstr>
      <vt:lpstr>What is a healthy weight?</vt:lpstr>
      <vt:lpstr>Being active</vt:lpstr>
      <vt:lpstr>What about cholesterol?</vt:lpstr>
      <vt:lpstr>Cholesterol targets</vt:lpstr>
      <vt:lpstr>Nutrients in foods that can affect cholesterol</vt:lpstr>
      <vt:lpstr>More on the fats…</vt:lpstr>
      <vt:lpstr>Plant sterols - what are they?</vt:lpstr>
      <vt:lpstr>Plant sterols - how do they work?</vt:lpstr>
      <vt:lpstr>Plant sterols - what are the benefits?</vt:lpstr>
      <vt:lpstr>Plant Sterols - how much do I need?</vt:lpstr>
      <vt:lpstr>Plant sterols - can everyone use them?</vt:lpstr>
      <vt:lpstr>Plant sterols - what about cholesterol medication?</vt:lpstr>
      <vt:lpstr>Plant sterols - where can I get more information?</vt:lpstr>
    </vt:vector>
  </TitlesOfParts>
  <Company>Dow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Debbie Bognar</dc:creator>
  <cp:lastModifiedBy>Richard Weisinger</cp:lastModifiedBy>
  <cp:revision>27</cp:revision>
  <dcterms:created xsi:type="dcterms:W3CDTF">2012-03-14T23:20:06Z</dcterms:created>
  <dcterms:modified xsi:type="dcterms:W3CDTF">2012-07-31T01:53:19Z</dcterms:modified>
</cp:coreProperties>
</file>